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59" r:id="rId7"/>
    <p:sldId id="273" r:id="rId8"/>
    <p:sldId id="277" r:id="rId9"/>
    <p:sldId id="27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7C3D5C2-AA66-47F2-B6D9-E8253A04D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2382" y="1454964"/>
            <a:ext cx="6261917" cy="3308840"/>
          </a:xfrm>
        </p:spPr>
        <p:txBody>
          <a:bodyPr>
            <a:normAutofit/>
          </a:bodyPr>
          <a:lstStyle/>
          <a:p>
            <a:r>
              <a:rPr lang="fi-FI" dirty="0"/>
              <a:t>FB </a:t>
            </a:r>
            <a:r>
              <a:rPr lang="fi-FI" dirty="0" err="1"/>
              <a:t>Factor</a:t>
            </a:r>
            <a:r>
              <a:rPr lang="fi-FI" dirty="0"/>
              <a:t> 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844A6F63-93D1-4743-BC60-FDFB9BF4A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2382" y="4763803"/>
            <a:ext cx="6261917" cy="1464378"/>
          </a:xfrm>
        </p:spPr>
        <p:txBody>
          <a:bodyPr>
            <a:normAutofit/>
          </a:bodyPr>
          <a:lstStyle/>
          <a:p>
            <a:r>
              <a:rPr lang="fi-FI"/>
              <a:t>STRATEGIA 25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977D33-875D-4287-B70E-A7631539F9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1" r="22544"/>
          <a:stretch/>
        </p:blipFill>
        <p:spPr>
          <a:xfrm>
            <a:off x="-1" y="10"/>
            <a:ext cx="46346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16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B19FF-14E2-4FD3-AB65-5533CFED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Markkinointi ja viestintä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8A051-2DF8-4688-9017-8E6618ED4F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A335D41E-6627-44D5-B63F-06698CFEE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3997" y="2060575"/>
            <a:ext cx="9313987" cy="2835504"/>
          </a:xfrm>
        </p:spPr>
        <p:txBody>
          <a:bodyPr/>
          <a:lstStyle/>
          <a:p>
            <a:r>
              <a:rPr lang="fi-FI" sz="2000" dirty="0">
                <a:solidFill>
                  <a:schemeClr val="bg1"/>
                </a:solidFill>
              </a:rPr>
              <a:t>Kunnan kanssa markkinointiyhteistyön aloittaminen</a:t>
            </a:r>
          </a:p>
          <a:p>
            <a:r>
              <a:rPr lang="fi-FI" sz="2000" dirty="0">
                <a:solidFill>
                  <a:schemeClr val="bg1"/>
                </a:solidFill>
              </a:rPr>
              <a:t>Yhteistyön aloittaminen Kontiolahden yrittäjien kanssa</a:t>
            </a:r>
          </a:p>
          <a:p>
            <a:r>
              <a:rPr lang="fi-FI" sz="2000" dirty="0">
                <a:solidFill>
                  <a:schemeClr val="bg1"/>
                </a:solidFill>
              </a:rPr>
              <a:t>Pelaajien osallistaminen somesisältöjen tuottamiseen</a:t>
            </a:r>
          </a:p>
          <a:p>
            <a:r>
              <a:rPr lang="fi-FI" sz="2000" dirty="0">
                <a:solidFill>
                  <a:schemeClr val="bg1"/>
                </a:solidFill>
              </a:rPr>
              <a:t>Yhteistyön monipuolisuuden lisääminen</a:t>
            </a:r>
          </a:p>
          <a:p>
            <a:r>
              <a:rPr lang="fi-FI" sz="2000" dirty="0">
                <a:solidFill>
                  <a:schemeClr val="bg1"/>
                </a:solidFill>
              </a:rPr>
              <a:t>Seuran tunnettavuuden lisääminen valtakunnallisesti salibandypiireissä ja paikallisesti tukijoiden silmissä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435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457B0-5C18-4E13-9B87-E91D2B4D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fi-FI" sz="2900" dirty="0">
                <a:solidFill>
                  <a:schemeClr val="tx1"/>
                </a:solidFill>
              </a:rPr>
              <a:t>Arvot</a:t>
            </a:r>
          </a:p>
        </p:txBody>
      </p:sp>
      <p:sp>
        <p:nvSpPr>
          <p:cNvPr id="29" name="Sisällön paikkamerkki 2">
            <a:extLst>
              <a:ext uri="{FF2B5EF4-FFF2-40B4-BE49-F238E27FC236}">
                <a16:creationId xmlns:a16="http://schemas.microsoft.com/office/drawing/2014/main" id="{B3B2986B-22D5-47AA-992E-E72DAE5AC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654296"/>
          </a:xfrm>
        </p:spPr>
        <p:txBody>
          <a:bodyPr>
            <a:normAutofit/>
          </a:bodyPr>
          <a:lstStyle/>
          <a:p>
            <a:pPr lvl="1"/>
            <a:r>
              <a:rPr lang="fi-FI" sz="2000" dirty="0">
                <a:solidFill>
                  <a:schemeClr val="bg1"/>
                </a:solidFill>
                <a:sym typeface="Wingdings" panose="05000000000000000000" pitchFamily="2" charset="2"/>
              </a:rPr>
              <a:t>Turvallisesti</a:t>
            </a:r>
          </a:p>
          <a:p>
            <a:pPr lvl="1"/>
            <a:r>
              <a:rPr lang="fi-FI" sz="2000" dirty="0">
                <a:solidFill>
                  <a:schemeClr val="bg1"/>
                </a:solidFill>
                <a:sym typeface="Wingdings" panose="05000000000000000000" pitchFamily="2" charset="2"/>
              </a:rPr>
              <a:t>Kannustavasti</a:t>
            </a:r>
          </a:p>
          <a:p>
            <a:pPr lvl="1"/>
            <a:r>
              <a:rPr lang="fi-FI" sz="2000" dirty="0">
                <a:solidFill>
                  <a:schemeClr val="bg1"/>
                </a:solidFill>
                <a:sym typeface="Wingdings" panose="05000000000000000000" pitchFamily="2" charset="2"/>
              </a:rPr>
              <a:t>Yhdenvertaisesti</a:t>
            </a:r>
          </a:p>
        </p:txBody>
      </p:sp>
    </p:spTree>
    <p:extLst>
      <p:ext uri="{BB962C8B-B14F-4D97-AF65-F5344CB8AC3E}">
        <p14:creationId xmlns:p14="http://schemas.microsoft.com/office/powerpoint/2010/main" val="83511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01DD55-F0FB-481E-BAAA-49C7AF99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ARVOT KÄYTÄNNÖSSÄ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242159-7BBE-4B96-8AF2-1C4BC5A55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86162"/>
            <a:ext cx="8946541" cy="4486113"/>
          </a:xfrm>
        </p:spPr>
        <p:txBody>
          <a:bodyPr>
            <a:normAutofit/>
          </a:bodyPr>
          <a:lstStyle/>
          <a:p>
            <a:r>
              <a:rPr lang="fi-FI" dirty="0"/>
              <a:t>1 . TURVALLISESTI</a:t>
            </a:r>
          </a:p>
          <a:p>
            <a:pPr>
              <a:buFontTx/>
              <a:buChar char="-"/>
            </a:pPr>
            <a:r>
              <a:rPr lang="fi-FI" dirty="0"/>
              <a:t>-luottamus luo turvaa. Luottamusta rakennetaan yhteistyöllä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-arjen turvallisuus on tekoja olosuhteiden eteen/hyväksi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-turvallisuuden tunne syntyy merkityksellisestä tekemisestä ja vaikutusmahdollisuuksista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-turvalliset valinnat kasvattavat hyvinvointia </a:t>
            </a:r>
            <a:br>
              <a:rPr lang="fi-FI" dirty="0"/>
            </a:br>
            <a:br>
              <a:rPr lang="fi-FI" dirty="0"/>
            </a:br>
            <a:r>
              <a:rPr lang="fi-FI" dirty="0"/>
              <a:t>-teot turvallisuuden eteen kaikilla seuratoiminnan osa-alueilla kasvattavat meidän kaikkien hyvinvointia</a:t>
            </a:r>
          </a:p>
          <a:p>
            <a:pPr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788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01DD55-F0FB-481E-BAAA-49C7AF99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ARVOT KÄYTÄNNÖSSÄ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242159-7BBE-4B96-8AF2-1C4BC5A55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112567"/>
            <a:ext cx="8946541" cy="4486113"/>
          </a:xfrm>
        </p:spPr>
        <p:txBody>
          <a:bodyPr>
            <a:noAutofit/>
          </a:bodyPr>
          <a:lstStyle/>
          <a:p>
            <a:r>
              <a:rPr lang="fi-FI" sz="1900" dirty="0"/>
              <a:t>2. KANNUSTAVASTI</a:t>
            </a:r>
          </a:p>
          <a:p>
            <a:pPr>
              <a:buFontTx/>
              <a:buChar char="-"/>
            </a:pPr>
            <a:r>
              <a:rPr lang="fi-FI" sz="1900" dirty="0"/>
              <a:t>-teemme näkyväksi kaiken sen hyvän mitä toisistamme huomaamme </a:t>
            </a:r>
            <a:br>
              <a:rPr lang="fi-FI" sz="1900" dirty="0"/>
            </a:br>
            <a:br>
              <a:rPr lang="fi-FI" sz="1900" dirty="0"/>
            </a:br>
            <a:r>
              <a:rPr lang="fi-FI" sz="1900" dirty="0"/>
              <a:t>-positiivinen ja kannustava sekä rakentava ja reilu palaute vahvistaa niin yksilöiden kuin joukkueiden kehitystä </a:t>
            </a:r>
            <a:br>
              <a:rPr lang="fi-FI" sz="1900" dirty="0"/>
            </a:br>
            <a:br>
              <a:rPr lang="fi-FI" sz="1900" dirty="0"/>
            </a:br>
            <a:r>
              <a:rPr lang="fi-FI" sz="1900" dirty="0"/>
              <a:t>-positiivinen ja kannustava palaute rohkaisee luomaan tavoitteita ja etenemään niitä kohti </a:t>
            </a:r>
            <a:br>
              <a:rPr lang="fi-FI" sz="1900" dirty="0"/>
            </a:br>
            <a:br>
              <a:rPr lang="fi-FI" sz="1900" dirty="0"/>
            </a:br>
            <a:r>
              <a:rPr lang="fi-FI" sz="1900" dirty="0"/>
              <a:t>-kannustamme toisiamme, annamme rakentavaa ja reilua palautetta ja tarjoamme tukeamme tavoitteiden saavuttamiseksi </a:t>
            </a:r>
            <a:br>
              <a:rPr lang="fi-FI" sz="1900" dirty="0"/>
            </a:br>
            <a:br>
              <a:rPr lang="fi-FI" sz="1900" dirty="0"/>
            </a:br>
            <a:r>
              <a:rPr lang="fi-FI" sz="1900" dirty="0"/>
              <a:t>-keskitymme kehittymisen mahdollisuuksiin</a:t>
            </a:r>
            <a:br>
              <a:rPr lang="fi-FI" sz="1900" dirty="0"/>
            </a:br>
            <a:br>
              <a:rPr lang="fi-FI" sz="1900" dirty="0"/>
            </a:br>
            <a:r>
              <a:rPr lang="fi-FI" sz="1900" dirty="0"/>
              <a:t>-Toimimme aina arvostaen ja vahvuuksia korostaen</a:t>
            </a:r>
          </a:p>
          <a:p>
            <a:pPr>
              <a:buFontTx/>
              <a:buChar char="-"/>
            </a:pPr>
            <a:endParaRPr lang="fi-FI" sz="1900" dirty="0"/>
          </a:p>
          <a:p>
            <a:pPr>
              <a:buFontTx/>
              <a:buChar char="-"/>
            </a:pPr>
            <a:endParaRPr lang="fi-FI" sz="1900" dirty="0"/>
          </a:p>
        </p:txBody>
      </p:sp>
    </p:spTree>
    <p:extLst>
      <p:ext uri="{BB962C8B-B14F-4D97-AF65-F5344CB8AC3E}">
        <p14:creationId xmlns:p14="http://schemas.microsoft.com/office/powerpoint/2010/main" val="2051090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01DD55-F0FB-481E-BAAA-49C7AF99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ARVOT KÄYTÄNNÖSSÄ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242159-7BBE-4B96-8AF2-1C4BC5A55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86162"/>
            <a:ext cx="8946541" cy="4486113"/>
          </a:xfrm>
        </p:spPr>
        <p:txBody>
          <a:bodyPr>
            <a:normAutofit/>
          </a:bodyPr>
          <a:lstStyle/>
          <a:p>
            <a:r>
              <a:rPr lang="fi-FI" dirty="0"/>
              <a:t>3. YHDENVERTAISESTI</a:t>
            </a:r>
          </a:p>
          <a:p>
            <a:pPr>
              <a:buFontTx/>
              <a:buChar char="-"/>
            </a:pPr>
            <a:r>
              <a:rPr lang="fi-FI" dirty="0"/>
              <a:t>-roolista riippumatta me jokainen kehitymme kuuntelemalla ja ymmärtämällä toistemme näkemyksiä. </a:t>
            </a:r>
          </a:p>
          <a:p>
            <a:pPr>
              <a:buFontTx/>
              <a:buChar char="-"/>
            </a:pPr>
            <a:r>
              <a:rPr lang="fi-FI" dirty="0"/>
              <a:t>-kohtaamme kaikki/toinen toisemme kunnioittavasti, tasa-arvoisesti ja välittäen </a:t>
            </a:r>
          </a:p>
          <a:p>
            <a:pPr>
              <a:buFontTx/>
              <a:buChar char="-"/>
            </a:pPr>
            <a:r>
              <a:rPr lang="fi-FI" dirty="0"/>
              <a:t>-edistämme osallisuutta tarjoamalla mahdollisuuden taloudelliseen tukeen.</a:t>
            </a:r>
          </a:p>
          <a:p>
            <a:pPr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3733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457B0-5C18-4E13-9B87-E91D2B4D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fi-FI" sz="2900" dirty="0">
                <a:solidFill>
                  <a:schemeClr val="tx1"/>
                </a:solidFill>
              </a:rPr>
              <a:t>Missio ja visio</a:t>
            </a:r>
            <a:br>
              <a:rPr lang="fi-FI" sz="2900" dirty="0">
                <a:solidFill>
                  <a:schemeClr val="bg2"/>
                </a:solidFill>
              </a:rPr>
            </a:br>
            <a:endParaRPr lang="fi-FI" sz="2900" dirty="0">
              <a:solidFill>
                <a:schemeClr val="bg2"/>
              </a:solidFill>
            </a:endParaRPr>
          </a:p>
        </p:txBody>
      </p:sp>
      <p:sp>
        <p:nvSpPr>
          <p:cNvPr id="29" name="Sisällön paikkamerkki 2">
            <a:extLst>
              <a:ext uri="{FF2B5EF4-FFF2-40B4-BE49-F238E27FC236}">
                <a16:creationId xmlns:a16="http://schemas.microsoft.com/office/drawing/2014/main" id="{B3B2986B-22D5-47AA-992E-E72DAE5AC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912" y="988973"/>
            <a:ext cx="6793992" cy="505663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None/>
            </a:pPr>
            <a:r>
              <a:rPr lang="fi-FI" dirty="0">
                <a:solidFill>
                  <a:schemeClr val="bg1"/>
                </a:solidFill>
              </a:rPr>
              <a:t>Missio</a:t>
            </a:r>
          </a:p>
          <a:p>
            <a:pPr marL="0" lvl="0" indent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None/>
            </a:pPr>
            <a:r>
              <a:rPr lang="fi-FI" sz="2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FB </a:t>
            </a:r>
            <a:r>
              <a:rPr lang="fi-FI" sz="2200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Factor</a:t>
            </a:r>
            <a:r>
              <a:rPr lang="fi-FI" sz="2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on salibandyseura, joka tarjoaa jäsenilleen hyvät ja turvalliset harjoitteluolosuhteet edullisesti. Seura henkii iloista pohjoiskarjalaista yhteisöllisyyttä ja pysyy aina liikkeessä.</a:t>
            </a: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Visio</a:t>
            </a:r>
          </a:p>
          <a:p>
            <a:pPr marL="0" indent="0">
              <a:buNone/>
            </a:pPr>
            <a:r>
              <a:rPr lang="fi-FI" sz="2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Olemme valtakunnallisesti menestyvä,  tyttöjoukkueista tunnettu salibandyseura. Seurassa harjoitellaan motivoituneesti yksilöä ja valmennusta kehittäen sekä terveellisiin elämäntapoihin </a:t>
            </a:r>
            <a:r>
              <a:rPr lang="fi-FI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kannustaen.</a:t>
            </a:r>
            <a:endParaRPr lang="fi-FI" sz="2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4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B19FF-14E2-4FD3-AB65-5533CFED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Johtaminen ja hallinto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8A051-2DF8-4688-9017-8E6618ED4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52575"/>
            <a:ext cx="8946541" cy="514350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Organisaatiorakenteen ja siellä toimivien henkilöiden vastuualueiden ja tehtävien määrittäminen</a:t>
            </a: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Toisen seuratyöntekijän palkkaamisen mahdollistaminen</a:t>
            </a:r>
          </a:p>
          <a:p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Avustus- ja hankerahoitusten tehokkaampi hyödyntäminen</a:t>
            </a:r>
          </a:p>
          <a:p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Avainmittareiden rakentaminen ja niiden hyödyntäminen toiminnassa </a:t>
            </a:r>
          </a:p>
          <a:p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Varmistetaan seurassa toimijoiden osaamisen ja jatkuvuuden kehittyminen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581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B19FF-14E2-4FD3-AB65-5533CFED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Urheilujohtaminen tavoitteet</a:t>
            </a:r>
            <a:br>
              <a:rPr lang="fi-FI" dirty="0"/>
            </a:br>
            <a:r>
              <a:rPr lang="fi-FI" dirty="0"/>
              <a:t>-</a:t>
            </a:r>
            <a:r>
              <a:rPr lang="fi-FI" sz="3200" dirty="0"/>
              <a:t>kilpatoiminta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8A051-2DF8-4688-9017-8E6618ED4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987580"/>
            <a:ext cx="8946541" cy="5143500"/>
          </a:xfrm>
        </p:spPr>
        <p:txBody>
          <a:bodyPr>
            <a:normAutofit/>
          </a:bodyPr>
          <a:lstStyle/>
          <a:p>
            <a:pPr lvl="1" indent="-342900"/>
            <a:r>
              <a:rPr lang="fi-FI" sz="2000" dirty="0">
                <a:solidFill>
                  <a:schemeClr val="bg1"/>
                </a:solidFill>
                <a:sym typeface="Wingdings" panose="05000000000000000000" pitchFamily="2" charset="2"/>
              </a:rPr>
              <a:t>Joukkueiden taustat ovat kunnossa ja valmennus laadukasta. Kilpailutoimintaan osallistuminen on kaikille taloudellisesti mahdollista.</a:t>
            </a:r>
          </a:p>
          <a:p>
            <a:pPr lvl="1" indent="-342900"/>
            <a:endParaRPr lang="fi-FI" sz="20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 indent="-342900"/>
            <a:r>
              <a:rPr lang="fi-FI" sz="2000" dirty="0">
                <a:solidFill>
                  <a:schemeClr val="bg1"/>
                </a:solidFill>
                <a:sym typeface="Wingdings" panose="05000000000000000000" pitchFamily="2" charset="2"/>
              </a:rPr>
              <a:t>Seuralla on  joukkueet T18 ikäluokkaan saakka. T18 ja T16 pelaavat SM-sarjaa ja T14 ikäluokasta  alaspäin joukkueet taistelevat aluemestaruuksista. </a:t>
            </a:r>
          </a:p>
          <a:p>
            <a:pPr lvl="1" indent="-342900"/>
            <a:endParaRPr lang="fi-FI" sz="20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 indent="-342900"/>
            <a:r>
              <a:rPr lang="fi-FI" sz="2000" dirty="0">
                <a:solidFill>
                  <a:schemeClr val="bg1"/>
                </a:solidFill>
                <a:sym typeface="Wingdings" panose="05000000000000000000" pitchFamily="2" charset="2"/>
              </a:rPr>
              <a:t>Edustusjoukkue vakiinnuttaa paikkansa Pohjois-Karjalan ykkösjoukkueena divarissa, mikä lisää joukkueen houkuttelevuutta. Edustusjoukkueen pitkäntähtäimen tavoitteena on F-liiga karsinnat. </a:t>
            </a:r>
          </a:p>
          <a:p>
            <a:pPr lvl="1" indent="-342900"/>
            <a:endParaRPr lang="fi-FI" sz="20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479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B19FF-14E2-4FD3-AB65-5533CFED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Urheilujohtaminen tavoitteet</a:t>
            </a:r>
            <a:br>
              <a:rPr lang="fi-FI" dirty="0"/>
            </a:br>
            <a:r>
              <a:rPr lang="fi-FI" dirty="0"/>
              <a:t>-</a:t>
            </a:r>
            <a:r>
              <a:rPr lang="fi-FI" sz="3200" dirty="0"/>
              <a:t>matalankynnyksen 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8A051-2DF8-4688-9017-8E6618ED4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987580"/>
            <a:ext cx="8946541" cy="514350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Matalankynnyksen organisointi ja ohjaus on laadukasta ja tasapuolista. Osallistuminen on kaikille taloudellisesti mahdollista. Matalankynnyksen toimintaa järjestetään kaikille.</a:t>
            </a:r>
          </a:p>
          <a:p>
            <a:endParaRPr lang="fi-FI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fi-FI" sz="2200" dirty="0">
                <a:solidFill>
                  <a:schemeClr val="bg1"/>
                </a:solidFill>
                <a:sym typeface="Wingdings" panose="05000000000000000000" pitchFamily="2" charset="2"/>
              </a:rPr>
              <a:t>Seura on Kontiolahden merkittävin lasten ja nuorten matalankynnyksen liikuttaja. </a:t>
            </a:r>
          </a:p>
          <a:p>
            <a:endParaRPr lang="fi-FI" sz="22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fi-FI" sz="2200" dirty="0">
                <a:solidFill>
                  <a:schemeClr val="bg1"/>
                </a:solidFill>
                <a:sym typeface="Wingdings" panose="05000000000000000000" pitchFamily="2" charset="2"/>
              </a:rPr>
              <a:t>Seura on Pohjois-Karjalan suurin aikuisia liikuttava joukkuepalloiluseura, joka tarjoaa monipuolisia harrasteryhmiä kaikille taitotasosta riippumatta.</a:t>
            </a:r>
          </a:p>
          <a:p>
            <a:pPr lvl="1" indent="-342900"/>
            <a:endParaRPr lang="fi-FI" sz="20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1540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Mukautettu 1">
      <a:dk1>
        <a:sysClr val="windowText" lastClr="000000"/>
      </a:dk1>
      <a:lt1>
        <a:sysClr val="window" lastClr="FFFFFF"/>
      </a:lt1>
      <a:dk2>
        <a:srgbClr val="92D05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399</Words>
  <Application>Microsoft Office PowerPoint</Application>
  <PresentationFormat>Laajakuva</PresentationFormat>
  <Paragraphs>58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Ioni</vt:lpstr>
      <vt:lpstr>FB Factor </vt:lpstr>
      <vt:lpstr>Arvot</vt:lpstr>
      <vt:lpstr>ARVOT KÄYTÄNNÖSSÄ</vt:lpstr>
      <vt:lpstr>ARVOT KÄYTÄNNÖSSÄ</vt:lpstr>
      <vt:lpstr>ARVOT KÄYTÄNNÖSSÄ</vt:lpstr>
      <vt:lpstr>Missio ja visio </vt:lpstr>
      <vt:lpstr>Johtaminen ja hallinto tavoitteet</vt:lpstr>
      <vt:lpstr>Urheilujohtaminen tavoitteet -kilpatoiminta</vt:lpstr>
      <vt:lpstr>Urheilujohtaminen tavoitteet -matalankynnyksen toiminta</vt:lpstr>
      <vt:lpstr>Markkinointi ja viestintä tavoitteet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 Factor</dc:title>
  <dc:creator>Mutanen Jere</dc:creator>
  <cp:lastModifiedBy>FBFactory</cp:lastModifiedBy>
  <cp:revision>19</cp:revision>
  <dcterms:created xsi:type="dcterms:W3CDTF">2021-03-02T15:38:47Z</dcterms:created>
  <dcterms:modified xsi:type="dcterms:W3CDTF">2021-11-10T12:26:20Z</dcterms:modified>
</cp:coreProperties>
</file>