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ms-exce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chart52.xml" ContentType="application/vnd.openxmlformats-officedocument.drawingml.chart+xml"/>
  <Override PartName="/ppt/charts/chart53.xml" ContentType="application/vnd.openxmlformats-officedocument.drawingml.chart+xml"/>
  <Override PartName="/ppt/charts/chart54.xml" ContentType="application/vnd.openxmlformats-officedocument.drawingml.chart+xml"/>
  <Override PartName="/ppt/charts/chart55.xml" ContentType="application/vnd.openxmlformats-officedocument.drawingml.chart+xml"/>
  <Override PartName="/ppt/charts/chart56.xml" ContentType="application/vnd.openxmlformats-officedocument.drawingml.chart+xml"/>
  <Override PartName="/ppt/charts/chart57.xml" ContentType="application/vnd.openxmlformats-officedocument.drawingml.chart+xml"/>
  <Override PartName="/ppt/charts/chart58.xml" ContentType="application/vnd.openxmlformats-officedocument.drawingml.chart+xml"/>
  <Override PartName="/ppt/charts/chart59.xml" ContentType="application/vnd.openxmlformats-officedocument.drawingml.chart+xml"/>
  <Override PartName="/ppt/charts/chart60.xml" ContentType="application/vnd.openxmlformats-officedocument.drawingml.chart+xml"/>
  <Override PartName="/ppt/charts/chart61.xml" ContentType="application/vnd.openxmlformats-officedocument.drawingml.chart+xml"/>
  <Override PartName="/ppt/charts/chart62.xml" ContentType="application/vnd.openxmlformats-officedocument.drawingml.chart+xml"/>
  <Override PartName="/ppt/charts/chart63.xml" ContentType="application/vnd.openxmlformats-officedocument.drawingml.chart+xml"/>
  <Override PartName="/ppt/charts/chart64.xml" ContentType="application/vnd.openxmlformats-officedocument.drawingml.chart+xml"/>
  <Override PartName="/ppt/charts/chart65.xml" ContentType="application/vnd.openxmlformats-officedocument.drawingml.chart+xml"/>
  <Override PartName="/ppt/charts/chart66.xml" ContentType="application/vnd.openxmlformats-officedocument.drawingml.chart+xml"/>
  <Override PartName="/ppt/charts/chart67.xml" ContentType="application/vnd.openxmlformats-officedocument.drawingml.chart+xml"/>
  <Override PartName="/ppt/charts/chart68.xml" ContentType="application/vnd.openxmlformats-officedocument.drawingml.chart+xml"/>
  <Override PartName="/ppt/charts/chart69.xml" ContentType="application/vnd.openxmlformats-officedocument.drawingml.chart+xml"/>
  <Override PartName="/ppt/embeddings/Microsoft_Excel_Worksheet.xlsx" ContentType="application/vnd.openxmlformats-officedocument.spreadsheetml.sheet"/>
  <Override PartName="/ppt/charts/chart70.xml" ContentType="application/vnd.openxmlformats-officedocument.drawingml.chart+xml"/>
  <Override PartName="/ppt/charts/chart71.xml" ContentType="application/vnd.openxmlformats-officedocument.drawingml.chart+xml"/>
  <Override PartName="/ppt/charts/chart72.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95"/>
  </p:notesMasterIdLst>
  <p:handoutMasterIdLst>
    <p:handoutMasterId r:id="rId96"/>
  </p:handoutMasterIdLst>
  <p:sldIdLst>
    <p:sldId id="256" r:id="rId6"/>
    <p:sldId id="257" r:id="rId7"/>
    <p:sldId id="398" r:id="rId8"/>
    <p:sldId id="391" r:id="rId9"/>
    <p:sldId id="260" r:id="rId10"/>
    <p:sldId id="261" r:id="rId11"/>
    <p:sldId id="262" r:id="rId12"/>
    <p:sldId id="263" r:id="rId13"/>
    <p:sldId id="264" r:id="rId14"/>
    <p:sldId id="258" r:id="rId15"/>
    <p:sldId id="266" r:id="rId16"/>
    <p:sldId id="333" r:id="rId17"/>
    <p:sldId id="267" r:id="rId18"/>
    <p:sldId id="275" r:id="rId19"/>
    <p:sldId id="276" r:id="rId20"/>
    <p:sldId id="277" r:id="rId21"/>
    <p:sldId id="278" r:id="rId22"/>
    <p:sldId id="334" r:id="rId23"/>
    <p:sldId id="279" r:id="rId24"/>
    <p:sldId id="392" r:id="rId25"/>
    <p:sldId id="335" r:id="rId26"/>
    <p:sldId id="281" r:id="rId27"/>
    <p:sldId id="282" r:id="rId28"/>
    <p:sldId id="283" r:id="rId29"/>
    <p:sldId id="284" r:id="rId30"/>
    <p:sldId id="285" r:id="rId31"/>
    <p:sldId id="286" r:id="rId32"/>
    <p:sldId id="287" r:id="rId33"/>
    <p:sldId id="288" r:id="rId34"/>
    <p:sldId id="289" r:id="rId35"/>
    <p:sldId id="290" r:id="rId36"/>
    <p:sldId id="393" r:id="rId37"/>
    <p:sldId id="336" r:id="rId38"/>
    <p:sldId id="337" r:id="rId39"/>
    <p:sldId id="291" r:id="rId40"/>
    <p:sldId id="292" r:id="rId41"/>
    <p:sldId id="293" r:id="rId42"/>
    <p:sldId id="294" r:id="rId43"/>
    <p:sldId id="295" r:id="rId44"/>
    <p:sldId id="296" r:id="rId45"/>
    <p:sldId id="297" r:id="rId46"/>
    <p:sldId id="298" r:id="rId47"/>
    <p:sldId id="299" r:id="rId48"/>
    <p:sldId id="300" r:id="rId49"/>
    <p:sldId id="394" r:id="rId50"/>
    <p:sldId id="338" r:id="rId51"/>
    <p:sldId id="339" r:id="rId52"/>
    <p:sldId id="302" r:id="rId53"/>
    <p:sldId id="303" r:id="rId54"/>
    <p:sldId id="304" r:id="rId55"/>
    <p:sldId id="305" r:id="rId56"/>
    <p:sldId id="306" r:id="rId57"/>
    <p:sldId id="307" r:id="rId58"/>
    <p:sldId id="308" r:id="rId59"/>
    <p:sldId id="309" r:id="rId60"/>
    <p:sldId id="310" r:id="rId61"/>
    <p:sldId id="395" r:id="rId62"/>
    <p:sldId id="340" r:id="rId63"/>
    <p:sldId id="341" r:id="rId64"/>
    <p:sldId id="311" r:id="rId65"/>
    <p:sldId id="312" r:id="rId66"/>
    <p:sldId id="313" r:id="rId67"/>
    <p:sldId id="314" r:id="rId68"/>
    <p:sldId id="315" r:id="rId69"/>
    <p:sldId id="316" r:id="rId70"/>
    <p:sldId id="317" r:id="rId71"/>
    <p:sldId id="318" r:id="rId72"/>
    <p:sldId id="319" r:id="rId73"/>
    <p:sldId id="320" r:id="rId74"/>
    <p:sldId id="396" r:id="rId75"/>
    <p:sldId id="342" r:id="rId76"/>
    <p:sldId id="343" r:id="rId77"/>
    <p:sldId id="321" r:id="rId78"/>
    <p:sldId id="322" r:id="rId79"/>
    <p:sldId id="323" r:id="rId80"/>
    <p:sldId id="324" r:id="rId81"/>
    <p:sldId id="325" r:id="rId82"/>
    <p:sldId id="326" r:id="rId83"/>
    <p:sldId id="327" r:id="rId84"/>
    <p:sldId id="397" r:id="rId85"/>
    <p:sldId id="399" r:id="rId86"/>
    <p:sldId id="329" r:id="rId87"/>
    <p:sldId id="330" r:id="rId88"/>
    <p:sldId id="332" r:id="rId89"/>
    <p:sldId id="345" r:id="rId90"/>
    <p:sldId id="346" r:id="rId91"/>
    <p:sldId id="347" r:id="rId92"/>
    <p:sldId id="348" r:id="rId93"/>
    <p:sldId id="344" r:id="rId9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54C55A-D54A-4C30-9EA4-57751EA5C5A4}" v="2" dt="2023-03-12T11:00:49.726"/>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autoAdjust="0"/>
    <p:restoredTop sz="94722" autoAdjust="0"/>
  </p:normalViewPr>
  <p:slideViewPr>
    <p:cSldViewPr>
      <p:cViewPr varScale="1">
        <p:scale>
          <a:sx n="75" d="100"/>
          <a:sy n="75" d="100"/>
        </p:scale>
        <p:origin x="946"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66" d="100"/>
          <a:sy n="66" d="100"/>
        </p:scale>
        <p:origin x="-180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102" Type="http://schemas.microsoft.com/office/2015/10/relationships/revisionInfo" Target="revisionInfo.xml"/><Relationship Id="rId5" Type="http://schemas.openxmlformats.org/officeDocument/2006/relationships/slideMaster" Target="slideMasters/slideMaster2.xml"/><Relationship Id="rId90" Type="http://schemas.openxmlformats.org/officeDocument/2006/relationships/slide" Target="slides/slide85.xml"/><Relationship Id="rId95" Type="http://schemas.openxmlformats.org/officeDocument/2006/relationships/notesMaster" Target="notesMasters/notesMaster1.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80" Type="http://schemas.openxmlformats.org/officeDocument/2006/relationships/slide" Target="slides/slide75.xml"/><Relationship Id="rId85" Type="http://schemas.openxmlformats.org/officeDocument/2006/relationships/slide" Target="slides/slide80.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theme" Target="theme/theme1.xml"/><Relationship Id="rId10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slide" Target="slides/slide88.xml"/><Relationship Id="rId98" Type="http://schemas.openxmlformats.org/officeDocument/2006/relationships/viewProps" Target="viewProps.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vi Kilpikoski" userId="eaed5483-b72e-4722-af8b-238cc00b50d0" providerId="ADAL" clId="{F254C55A-D54A-4C30-9EA4-57751EA5C5A4}"/>
    <pc:docChg chg="delSld">
      <pc:chgData name="Mervi Kilpikoski" userId="eaed5483-b72e-4722-af8b-238cc00b50d0" providerId="ADAL" clId="{F254C55A-D54A-4C30-9EA4-57751EA5C5A4}" dt="2023-03-12T11:00:52.816" v="1" actId="47"/>
      <pc:docMkLst>
        <pc:docMk/>
      </pc:docMkLst>
      <pc:sldChg chg="del">
        <pc:chgData name="Mervi Kilpikoski" userId="eaed5483-b72e-4722-af8b-238cc00b50d0" providerId="ADAL" clId="{F254C55A-D54A-4C30-9EA4-57751EA5C5A4}" dt="2023-03-10T10:46:51.503" v="0" actId="47"/>
        <pc:sldMkLst>
          <pc:docMk/>
          <pc:sldMk cId="2268606782" sldId="389"/>
        </pc:sldMkLst>
      </pc:sldChg>
      <pc:sldChg chg="del">
        <pc:chgData name="Mervi Kilpikoski" userId="eaed5483-b72e-4722-af8b-238cc00b50d0" providerId="ADAL" clId="{F254C55A-D54A-4C30-9EA4-57751EA5C5A4}" dt="2023-03-12T11:00:52.816" v="1" actId="47"/>
        <pc:sldMkLst>
          <pc:docMk/>
          <pc:sldMk cId="0" sldId="390"/>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excel2.xlsx"/></Relationships>
</file>

<file path=ppt/charts/_rels/chart10.xml.rels><?xml version="1.0" encoding="UTF-8" standalone="yes"?>
<Relationships xmlns="http://schemas.openxmlformats.org/package/2006/relationships"><Relationship Id="rId1" Type="http://schemas.openxmlformats.org/officeDocument/2006/relationships/package" Target="../embeddings/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excel63.xlsx"/></Relationships>
</file>

<file path=ppt/charts/_rels/chart13.xml.rels><?xml version="1.0" encoding="UTF-8" standalone="yes"?>
<Relationships xmlns="http://schemas.openxmlformats.org/package/2006/relationships"><Relationship Id="rId1" Type="http://schemas.openxmlformats.org/officeDocument/2006/relationships/package" Target="../embeddings/excel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excel6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excel13.xlsx"/></Relationships>
</file>

<file path=ppt/charts/_rels/chart16.xml.rels><?xml version="1.0" encoding="UTF-8" standalone="yes"?>
<Relationships xmlns="http://schemas.openxmlformats.org/package/2006/relationships"><Relationship Id="rId1" Type="http://schemas.openxmlformats.org/officeDocument/2006/relationships/package" Target="../embeddings/excel14.xlsx"/></Relationships>
</file>

<file path=ppt/charts/_rels/chart17.xml.rels><?xml version="1.0" encoding="UTF-8" standalone="yes"?>
<Relationships xmlns="http://schemas.openxmlformats.org/package/2006/relationships"><Relationship Id="rId1" Type="http://schemas.openxmlformats.org/officeDocument/2006/relationships/package" Target="../embeddings/excel15.xlsx"/></Relationships>
</file>

<file path=ppt/charts/_rels/chart18.xml.rels><?xml version="1.0" encoding="UTF-8" standalone="yes"?>
<Relationships xmlns="http://schemas.openxmlformats.org/package/2006/relationships"><Relationship Id="rId1" Type="http://schemas.openxmlformats.org/officeDocument/2006/relationships/package" Target="../embeddings/excel16.xlsx"/></Relationships>
</file>

<file path=ppt/charts/_rels/chart19.xml.rels><?xml version="1.0" encoding="UTF-8" standalone="yes"?>
<Relationships xmlns="http://schemas.openxmlformats.org/package/2006/relationships"><Relationship Id="rId1" Type="http://schemas.openxmlformats.org/officeDocument/2006/relationships/package" Target="../embeddings/excel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excel3.xlsx"/></Relationships>
</file>

<file path=ppt/charts/_rels/chart20.xml.rels><?xml version="1.0" encoding="UTF-8" standalone="yes"?>
<Relationships xmlns="http://schemas.openxmlformats.org/package/2006/relationships"><Relationship Id="rId1" Type="http://schemas.openxmlformats.org/officeDocument/2006/relationships/package" Target="../embeddings/excel18.xlsx"/></Relationships>
</file>

<file path=ppt/charts/_rels/chart21.xml.rels><?xml version="1.0" encoding="UTF-8" standalone="yes"?>
<Relationships xmlns="http://schemas.openxmlformats.org/package/2006/relationships"><Relationship Id="rId1" Type="http://schemas.openxmlformats.org/officeDocument/2006/relationships/package" Target="../embeddings/excel19.xlsx"/></Relationships>
</file>

<file path=ppt/charts/_rels/chart22.xml.rels><?xml version="1.0" encoding="UTF-8" standalone="yes"?>
<Relationships xmlns="http://schemas.openxmlformats.org/package/2006/relationships"><Relationship Id="rId1" Type="http://schemas.openxmlformats.org/officeDocument/2006/relationships/package" Target="../embeddings/excel20.xlsx"/></Relationships>
</file>

<file path=ppt/charts/_rels/chart23.xml.rels><?xml version="1.0" encoding="UTF-8" standalone="yes"?>
<Relationships xmlns="http://schemas.openxmlformats.org/package/2006/relationships"><Relationship Id="rId1" Type="http://schemas.openxmlformats.org/officeDocument/2006/relationships/package" Target="../embeddings/excel21.xlsx"/></Relationships>
</file>

<file path=ppt/charts/_rels/chart24.xml.rels><?xml version="1.0" encoding="UTF-8" standalone="yes"?>
<Relationships xmlns="http://schemas.openxmlformats.org/package/2006/relationships"><Relationship Id="rId1" Type="http://schemas.openxmlformats.org/officeDocument/2006/relationships/package" Target="../embeddings/excel22.xlsx"/></Relationships>
</file>

<file path=ppt/charts/_rels/chart25.xml.rels><?xml version="1.0" encoding="UTF-8" standalone="yes"?>
<Relationships xmlns="http://schemas.openxmlformats.org/package/2006/relationships"><Relationship Id="rId1" Type="http://schemas.openxmlformats.org/officeDocument/2006/relationships/package" Target="../embeddings/excel6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excel6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excel23.xlsx"/></Relationships>
</file>

<file path=ppt/charts/_rels/chart28.xml.rels><?xml version="1.0" encoding="UTF-8" standalone="yes"?>
<Relationships xmlns="http://schemas.openxmlformats.org/package/2006/relationships"><Relationship Id="rId1" Type="http://schemas.openxmlformats.org/officeDocument/2006/relationships/package" Target="../embeddings/excel24.xlsx"/></Relationships>
</file>

<file path=ppt/charts/_rels/chart29.xml.rels><?xml version="1.0" encoding="UTF-8" standalone="yes"?>
<Relationships xmlns="http://schemas.openxmlformats.org/package/2006/relationships"><Relationship Id="rId1" Type="http://schemas.openxmlformats.org/officeDocument/2006/relationships/package" Target="../embeddings/excel25.xlsx"/></Relationships>
</file>

<file path=ppt/charts/_rels/chart3.xml.rels><?xml version="1.0" encoding="UTF-8" standalone="yes"?>
<Relationships xmlns="http://schemas.openxmlformats.org/package/2006/relationships"><Relationship Id="rId1" Type="http://schemas.openxmlformats.org/officeDocument/2006/relationships/package" Target="../embeddings/excel4.xlsx"/></Relationships>
</file>

<file path=ppt/charts/_rels/chart30.xml.rels><?xml version="1.0" encoding="UTF-8" standalone="yes"?>
<Relationships xmlns="http://schemas.openxmlformats.org/package/2006/relationships"><Relationship Id="rId1" Type="http://schemas.openxmlformats.org/officeDocument/2006/relationships/package" Target="../embeddings/excel26.xlsx"/></Relationships>
</file>

<file path=ppt/charts/_rels/chart31.xml.rels><?xml version="1.0" encoding="UTF-8" standalone="yes"?>
<Relationships xmlns="http://schemas.openxmlformats.org/package/2006/relationships"><Relationship Id="rId1" Type="http://schemas.openxmlformats.org/officeDocument/2006/relationships/package" Target="../embeddings/excel27.xlsx"/></Relationships>
</file>

<file path=ppt/charts/_rels/chart32.xml.rels><?xml version="1.0" encoding="UTF-8" standalone="yes"?>
<Relationships xmlns="http://schemas.openxmlformats.org/package/2006/relationships"><Relationship Id="rId1" Type="http://schemas.openxmlformats.org/officeDocument/2006/relationships/package" Target="../embeddings/excel28.xlsx"/></Relationships>
</file>

<file path=ppt/charts/_rels/chart33.xml.rels><?xml version="1.0" encoding="UTF-8" standalone="yes"?>
<Relationships xmlns="http://schemas.openxmlformats.org/package/2006/relationships"><Relationship Id="rId1" Type="http://schemas.openxmlformats.org/officeDocument/2006/relationships/package" Target="../embeddings/excel29.xlsx"/></Relationships>
</file>

<file path=ppt/charts/_rels/chart34.xml.rels><?xml version="1.0" encoding="UTF-8" standalone="yes"?>
<Relationships xmlns="http://schemas.openxmlformats.org/package/2006/relationships"><Relationship Id="rId1" Type="http://schemas.openxmlformats.org/officeDocument/2006/relationships/package" Target="../embeddings/excel30.xlsx"/></Relationships>
</file>

<file path=ppt/charts/_rels/chart35.xml.rels><?xml version="1.0" encoding="UTF-8" standalone="yes"?>
<Relationships xmlns="http://schemas.openxmlformats.org/package/2006/relationships"><Relationship Id="rId1" Type="http://schemas.openxmlformats.org/officeDocument/2006/relationships/package" Target="../embeddings/excel31.xlsx"/></Relationships>
</file>

<file path=ppt/charts/_rels/chart36.xml.rels><?xml version="1.0" encoding="UTF-8" standalone="yes"?>
<Relationships xmlns="http://schemas.openxmlformats.org/package/2006/relationships"><Relationship Id="rId1" Type="http://schemas.openxmlformats.org/officeDocument/2006/relationships/package" Target="../embeddings/excel32.xlsx"/></Relationships>
</file>

<file path=ppt/charts/_rels/chart37.xml.rels><?xml version="1.0" encoding="UTF-8" standalone="yes"?>
<Relationships xmlns="http://schemas.openxmlformats.org/package/2006/relationships"><Relationship Id="rId1" Type="http://schemas.openxmlformats.org/officeDocument/2006/relationships/package" Target="../embeddings/excel6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excel6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excel33.xlsx"/></Relationships>
</file>

<file path=ppt/charts/_rels/chart4.xml.rels><?xml version="1.0" encoding="UTF-8" standalone="yes"?>
<Relationships xmlns="http://schemas.openxmlformats.org/package/2006/relationships"><Relationship Id="rId1" Type="http://schemas.openxmlformats.org/officeDocument/2006/relationships/package" Target="../embeddings/excel5.xlsx"/></Relationships>
</file>

<file path=ppt/charts/_rels/chart40.xml.rels><?xml version="1.0" encoding="UTF-8" standalone="yes"?>
<Relationships xmlns="http://schemas.openxmlformats.org/package/2006/relationships"><Relationship Id="rId1" Type="http://schemas.openxmlformats.org/officeDocument/2006/relationships/package" Target="../embeddings/excel34.xlsx"/></Relationships>
</file>

<file path=ppt/charts/_rels/chart41.xml.rels><?xml version="1.0" encoding="UTF-8" standalone="yes"?>
<Relationships xmlns="http://schemas.openxmlformats.org/package/2006/relationships"><Relationship Id="rId1" Type="http://schemas.openxmlformats.org/officeDocument/2006/relationships/package" Target="../embeddings/excel35.xlsx"/></Relationships>
</file>

<file path=ppt/charts/_rels/chart42.xml.rels><?xml version="1.0" encoding="UTF-8" standalone="yes"?>
<Relationships xmlns="http://schemas.openxmlformats.org/package/2006/relationships"><Relationship Id="rId1" Type="http://schemas.openxmlformats.org/officeDocument/2006/relationships/package" Target="../embeddings/excel36.xlsx"/></Relationships>
</file>

<file path=ppt/charts/_rels/chart43.xml.rels><?xml version="1.0" encoding="UTF-8" standalone="yes"?>
<Relationships xmlns="http://schemas.openxmlformats.org/package/2006/relationships"><Relationship Id="rId1" Type="http://schemas.openxmlformats.org/officeDocument/2006/relationships/package" Target="../embeddings/excel37.xlsx"/></Relationships>
</file>

<file path=ppt/charts/_rels/chart44.xml.rels><?xml version="1.0" encoding="UTF-8" standalone="yes"?>
<Relationships xmlns="http://schemas.openxmlformats.org/package/2006/relationships"><Relationship Id="rId1" Type="http://schemas.openxmlformats.org/officeDocument/2006/relationships/package" Target="../embeddings/excel38.xlsx"/></Relationships>
</file>

<file path=ppt/charts/_rels/chart45.xml.rels><?xml version="1.0" encoding="UTF-8" standalone="yes"?>
<Relationships xmlns="http://schemas.openxmlformats.org/package/2006/relationships"><Relationship Id="rId1" Type="http://schemas.openxmlformats.org/officeDocument/2006/relationships/package" Target="../embeddings/excel39.xlsx"/></Relationships>
</file>

<file path=ppt/charts/_rels/chart46.xml.rels><?xml version="1.0" encoding="UTF-8" standalone="yes"?>
<Relationships xmlns="http://schemas.openxmlformats.org/package/2006/relationships"><Relationship Id="rId1" Type="http://schemas.openxmlformats.org/officeDocument/2006/relationships/package" Target="../embeddings/excel40.xlsx"/></Relationships>
</file>

<file path=ppt/charts/_rels/chart47.xml.rels><?xml version="1.0" encoding="UTF-8" standalone="yes"?>
<Relationships xmlns="http://schemas.openxmlformats.org/package/2006/relationships"><Relationship Id="rId1" Type="http://schemas.openxmlformats.org/officeDocument/2006/relationships/package" Target="../embeddings/excel41.xlsx"/></Relationships>
</file>

<file path=ppt/charts/_rels/chart48.xml.rels><?xml version="1.0" encoding="UTF-8" standalone="yes"?>
<Relationships xmlns="http://schemas.openxmlformats.org/package/2006/relationships"><Relationship Id="rId1" Type="http://schemas.openxmlformats.org/officeDocument/2006/relationships/package" Target="../embeddings/excel69.xlsx"/></Relationships>
</file>

<file path=ppt/charts/_rels/chart49.xml.rels><?xml version="1.0" encoding="UTF-8" standalone="yes"?>
<Relationships xmlns="http://schemas.openxmlformats.org/package/2006/relationships"><Relationship Id="rId1" Type="http://schemas.openxmlformats.org/officeDocument/2006/relationships/package" Target="../embeddings/excel70.xlsx"/></Relationships>
</file>

<file path=ppt/charts/_rels/chart5.xml.rels><?xml version="1.0" encoding="UTF-8" standalone="yes"?>
<Relationships xmlns="http://schemas.openxmlformats.org/package/2006/relationships"><Relationship Id="rId1" Type="http://schemas.openxmlformats.org/officeDocument/2006/relationships/package" Target="../embeddings/excel6.xlsx"/></Relationships>
</file>

<file path=ppt/charts/_rels/chart50.xml.rels><?xml version="1.0" encoding="UTF-8" standalone="yes"?>
<Relationships xmlns="http://schemas.openxmlformats.org/package/2006/relationships"><Relationship Id="rId1" Type="http://schemas.openxmlformats.org/officeDocument/2006/relationships/package" Target="../embeddings/excel42.xlsx"/></Relationships>
</file>

<file path=ppt/charts/_rels/chart51.xml.rels><?xml version="1.0" encoding="UTF-8" standalone="yes"?>
<Relationships xmlns="http://schemas.openxmlformats.org/package/2006/relationships"><Relationship Id="rId1" Type="http://schemas.openxmlformats.org/officeDocument/2006/relationships/package" Target="../embeddings/excel43.xlsx"/></Relationships>
</file>

<file path=ppt/charts/_rels/chart52.xml.rels><?xml version="1.0" encoding="UTF-8" standalone="yes"?>
<Relationships xmlns="http://schemas.openxmlformats.org/package/2006/relationships"><Relationship Id="rId1" Type="http://schemas.openxmlformats.org/officeDocument/2006/relationships/package" Target="../embeddings/excel44.xlsx"/></Relationships>
</file>

<file path=ppt/charts/_rels/chart53.xml.rels><?xml version="1.0" encoding="UTF-8" standalone="yes"?>
<Relationships xmlns="http://schemas.openxmlformats.org/package/2006/relationships"><Relationship Id="rId1" Type="http://schemas.openxmlformats.org/officeDocument/2006/relationships/package" Target="../embeddings/excel45.xlsx"/></Relationships>
</file>

<file path=ppt/charts/_rels/chart54.xml.rels><?xml version="1.0" encoding="UTF-8" standalone="yes"?>
<Relationships xmlns="http://schemas.openxmlformats.org/package/2006/relationships"><Relationship Id="rId1" Type="http://schemas.openxmlformats.org/officeDocument/2006/relationships/package" Target="../embeddings/excel46.xlsx"/></Relationships>
</file>

<file path=ppt/charts/_rels/chart55.xml.rels><?xml version="1.0" encoding="UTF-8" standalone="yes"?>
<Relationships xmlns="http://schemas.openxmlformats.org/package/2006/relationships"><Relationship Id="rId1" Type="http://schemas.openxmlformats.org/officeDocument/2006/relationships/package" Target="../embeddings/excel47.xlsx"/></Relationships>
</file>

<file path=ppt/charts/_rels/chart56.xml.rels><?xml version="1.0" encoding="UTF-8" standalone="yes"?>
<Relationships xmlns="http://schemas.openxmlformats.org/package/2006/relationships"><Relationship Id="rId1" Type="http://schemas.openxmlformats.org/officeDocument/2006/relationships/package" Target="../embeddings/excel48.xlsx"/></Relationships>
</file>

<file path=ppt/charts/_rels/chart57.xml.rels><?xml version="1.0" encoding="UTF-8" standalone="yes"?>
<Relationships xmlns="http://schemas.openxmlformats.org/package/2006/relationships"><Relationship Id="rId1" Type="http://schemas.openxmlformats.org/officeDocument/2006/relationships/package" Target="../embeddings/excel49.xlsx"/></Relationships>
</file>

<file path=ppt/charts/_rels/chart58.xml.rels><?xml version="1.0" encoding="UTF-8" standalone="yes"?>
<Relationships xmlns="http://schemas.openxmlformats.org/package/2006/relationships"><Relationship Id="rId1" Type="http://schemas.openxmlformats.org/officeDocument/2006/relationships/package" Target="../embeddings/excel50.xlsx"/></Relationships>
</file>

<file path=ppt/charts/_rels/chart59.xml.rels><?xml version="1.0" encoding="UTF-8" standalone="yes"?>
<Relationships xmlns="http://schemas.openxmlformats.org/package/2006/relationships"><Relationship Id="rId1" Type="http://schemas.openxmlformats.org/officeDocument/2006/relationships/package" Target="../embeddings/excel51.xlsx"/></Relationships>
</file>

<file path=ppt/charts/_rels/chart6.xml.rels><?xml version="1.0" encoding="UTF-8" standalone="yes"?>
<Relationships xmlns="http://schemas.openxmlformats.org/package/2006/relationships"><Relationship Id="rId1" Type="http://schemas.openxmlformats.org/officeDocument/2006/relationships/package" Target="../embeddings/excel7.xlsx"/></Relationships>
</file>

<file path=ppt/charts/_rels/chart60.xml.rels><?xml version="1.0" encoding="UTF-8" standalone="yes"?>
<Relationships xmlns="http://schemas.openxmlformats.org/package/2006/relationships"><Relationship Id="rId1" Type="http://schemas.openxmlformats.org/officeDocument/2006/relationships/package" Target="../embeddings/excel71.xlsx"/></Relationships>
</file>

<file path=ppt/charts/_rels/chart61.xml.rels><?xml version="1.0" encoding="UTF-8" standalone="yes"?>
<Relationships xmlns="http://schemas.openxmlformats.org/package/2006/relationships"><Relationship Id="rId1" Type="http://schemas.openxmlformats.org/officeDocument/2006/relationships/package" Target="../embeddings/excel72.xlsx"/></Relationships>
</file>

<file path=ppt/charts/_rels/chart62.xml.rels><?xml version="1.0" encoding="UTF-8" standalone="yes"?>
<Relationships xmlns="http://schemas.openxmlformats.org/package/2006/relationships"><Relationship Id="rId1" Type="http://schemas.openxmlformats.org/officeDocument/2006/relationships/package" Target="../embeddings/excel52.xlsx"/></Relationships>
</file>

<file path=ppt/charts/_rels/chart63.xml.rels><?xml version="1.0" encoding="UTF-8" standalone="yes"?>
<Relationships xmlns="http://schemas.openxmlformats.org/package/2006/relationships"><Relationship Id="rId1" Type="http://schemas.openxmlformats.org/officeDocument/2006/relationships/package" Target="../embeddings/excel53.xlsx"/></Relationships>
</file>

<file path=ppt/charts/_rels/chart64.xml.rels><?xml version="1.0" encoding="UTF-8" standalone="yes"?>
<Relationships xmlns="http://schemas.openxmlformats.org/package/2006/relationships"><Relationship Id="rId1" Type="http://schemas.openxmlformats.org/officeDocument/2006/relationships/package" Target="../embeddings/excel54.xlsx"/></Relationships>
</file>

<file path=ppt/charts/_rels/chart65.xml.rels><?xml version="1.0" encoding="UTF-8" standalone="yes"?>
<Relationships xmlns="http://schemas.openxmlformats.org/package/2006/relationships"><Relationship Id="rId1" Type="http://schemas.openxmlformats.org/officeDocument/2006/relationships/package" Target="../embeddings/excel55.xlsx"/></Relationships>
</file>

<file path=ppt/charts/_rels/chart66.xml.rels><?xml version="1.0" encoding="UTF-8" standalone="yes"?>
<Relationships xmlns="http://schemas.openxmlformats.org/package/2006/relationships"><Relationship Id="rId1" Type="http://schemas.openxmlformats.org/officeDocument/2006/relationships/package" Target="../embeddings/excel56.xlsx"/></Relationships>
</file>

<file path=ppt/charts/_rels/chart67.xml.rels><?xml version="1.0" encoding="UTF-8" standalone="yes"?>
<Relationships xmlns="http://schemas.openxmlformats.org/package/2006/relationships"><Relationship Id="rId1" Type="http://schemas.openxmlformats.org/officeDocument/2006/relationships/package" Target="../embeddings/excel57.xlsx"/></Relationships>
</file>

<file path=ppt/charts/_rels/chart68.xml.rels><?xml version="1.0" encoding="UTF-8" standalone="yes"?>
<Relationships xmlns="http://schemas.openxmlformats.org/package/2006/relationships"><Relationship Id="rId1" Type="http://schemas.openxmlformats.org/officeDocument/2006/relationships/package" Target="../embeddings/excel58.xlsx"/></Relationships>
</file>

<file path=ppt/charts/_rels/chart69.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7.xml.rels><?xml version="1.0" encoding="UTF-8" standalone="yes"?>
<Relationships xmlns="http://schemas.openxmlformats.org/package/2006/relationships"><Relationship Id="rId1" Type="http://schemas.openxmlformats.org/officeDocument/2006/relationships/package" Target="../embeddings/excel62.xlsx"/></Relationships>
</file>

<file path=ppt/charts/_rels/chart70.xml.rels><?xml version="1.0" encoding="UTF-8" standalone="yes"?>
<Relationships xmlns="http://schemas.openxmlformats.org/package/2006/relationships"><Relationship Id="rId1" Type="http://schemas.openxmlformats.org/officeDocument/2006/relationships/package" Target="../embeddings/excel59.xlsx"/></Relationships>
</file>

<file path=ppt/charts/_rels/chart71.xml.rels><?xml version="1.0" encoding="UTF-8" standalone="yes"?>
<Relationships xmlns="http://schemas.openxmlformats.org/package/2006/relationships"><Relationship Id="rId1" Type="http://schemas.openxmlformats.org/officeDocument/2006/relationships/package" Target="../embeddings/excel60.xlsx"/></Relationships>
</file>

<file path=ppt/charts/_rels/chart72.xml.rels><?xml version="1.0" encoding="UTF-8" standalone="yes"?>
<Relationships xmlns="http://schemas.openxmlformats.org/package/2006/relationships"><Relationship Id="rId1" Type="http://schemas.openxmlformats.org/officeDocument/2006/relationships/package" Target="../embeddings/excel61.xlsx"/></Relationships>
</file>

<file path=ppt/charts/_rels/chart8.xml.rels><?xml version="1.0" encoding="UTF-8" standalone="yes"?>
<Relationships xmlns="http://schemas.openxmlformats.org/package/2006/relationships"><Relationship Id="rId1" Type="http://schemas.openxmlformats.org/officeDocument/2006/relationships/package" Target="../embeddings/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excel9.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 (KA:2.94, Hajonta:1.96) (Vastauksia:1680)</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T1!$A$2:$A$8</c:f>
              <c:strCache>
                <c:ptCount val="7"/>
                <c:pt idx="0">
                  <c:v>Etelä-Suomi</c:v>
                </c:pt>
                <c:pt idx="1">
                  <c:v>Länsirannikko</c:v>
                </c:pt>
                <c:pt idx="2">
                  <c:v>Sisä-Suomi</c:v>
                </c:pt>
                <c:pt idx="3">
                  <c:v>Kaakkois-Suomi</c:v>
                </c:pt>
                <c:pt idx="4">
                  <c:v>Pohjois-Suomi</c:v>
                </c:pt>
                <c:pt idx="5">
                  <c:v>Pohjamaa</c:v>
                </c:pt>
                <c:pt idx="6">
                  <c:v>Savo-Karjala</c:v>
                </c:pt>
              </c:strCache>
            </c:strRef>
          </c:cat>
          <c:val>
            <c:numRef>
              <c:f>T1!$B$2:$B$8</c:f>
              <c:numCache>
                <c:formatCode>General</c:formatCode>
                <c:ptCount val="7"/>
                <c:pt idx="0">
                  <c:v>0.35499999999999998</c:v>
                </c:pt>
                <c:pt idx="1">
                  <c:v>0.13800000000000001</c:v>
                </c:pt>
                <c:pt idx="2">
                  <c:v>0.19600000000000001</c:v>
                </c:pt>
                <c:pt idx="3">
                  <c:v>0.04</c:v>
                </c:pt>
                <c:pt idx="4">
                  <c:v>0.14599999999999999</c:v>
                </c:pt>
                <c:pt idx="5">
                  <c:v>5.1999999999999998E-2</c:v>
                </c:pt>
                <c:pt idx="6">
                  <c:v>7.3999999999999996E-2</c:v>
                </c:pt>
              </c:numCache>
            </c:numRef>
          </c:val>
          <c:extLst>
            <c:ext xmlns:c16="http://schemas.microsoft.com/office/drawing/2014/chart" uri="{C3380CC4-5D6E-409C-BE32-E72D297353CC}">
              <c16:uniqueId val="{00000000-02BE-4A72-A847-AFF3831DBF92}"/>
            </c:ext>
          </c:extLst>
        </c:ser>
        <c:ser>
          <c:idx val="1"/>
          <c:order val="1"/>
          <c:tx>
            <c:strRef>
              <c:f>T1!$C$1</c:f>
              <c:strCache>
                <c:ptCount val="1"/>
                <c:pt idx="0">
                  <c:v>FB Factor 39 (KA:7.0, Hajonta:0.0) (Vastauksia:39)</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T1!$A$2:$A$8</c:f>
              <c:strCache>
                <c:ptCount val="7"/>
                <c:pt idx="0">
                  <c:v>Etelä-Suomi</c:v>
                </c:pt>
                <c:pt idx="1">
                  <c:v>Länsirannikko</c:v>
                </c:pt>
                <c:pt idx="2">
                  <c:v>Sisä-Suomi</c:v>
                </c:pt>
                <c:pt idx="3">
                  <c:v>Kaakkois-Suomi</c:v>
                </c:pt>
                <c:pt idx="4">
                  <c:v>Pohjois-Suomi</c:v>
                </c:pt>
                <c:pt idx="5">
                  <c:v>Pohjamaa</c:v>
                </c:pt>
                <c:pt idx="6">
                  <c:v>Savo-Karjala</c:v>
                </c:pt>
              </c:strCache>
            </c:strRef>
          </c:cat>
          <c:val>
            <c:numRef>
              <c:f>T1!$C$2:$C$8</c:f>
              <c:numCache>
                <c:formatCode>General</c:formatCode>
                <c:ptCount val="7"/>
                <c:pt idx="0">
                  <c:v>0</c:v>
                </c:pt>
                <c:pt idx="1">
                  <c:v>0</c:v>
                </c:pt>
                <c:pt idx="2">
                  <c:v>0</c:v>
                </c:pt>
                <c:pt idx="3">
                  <c:v>0</c:v>
                </c:pt>
                <c:pt idx="4">
                  <c:v>0</c:v>
                </c:pt>
                <c:pt idx="5">
                  <c:v>0</c:v>
                </c:pt>
                <c:pt idx="6">
                  <c:v>1</c:v>
                </c:pt>
              </c:numCache>
            </c:numRef>
          </c:val>
          <c:extLst>
            <c:ext xmlns:c16="http://schemas.microsoft.com/office/drawing/2014/chart" uri="{C3380CC4-5D6E-409C-BE32-E72D297353CC}">
              <c16:uniqueId val="{00000001-02BE-4A72-A847-AFF3831DBF92}"/>
            </c:ext>
          </c:extLst>
        </c:ser>
        <c:dLbls>
          <c:showLegendKey val="0"/>
          <c:showVal val="0"/>
          <c:showCatName val="0"/>
          <c:showSerName val="0"/>
          <c:showPercent val="0"/>
          <c:showBubbleSize val="0"/>
        </c:dLbls>
        <c:gapWidth val="58"/>
        <c:axId val="178711"/>
        <c:axId val="786567"/>
      </c:barChart>
      <c:catAx>
        <c:axId val="178711"/>
        <c:scaling>
          <c:orientation val="maxMin"/>
        </c:scaling>
        <c:delete val="0"/>
        <c:axPos val="l"/>
        <c:numFmt formatCode="General" sourceLinked="0"/>
        <c:majorTickMark val="none"/>
        <c:minorTickMark val="none"/>
        <c:tickLblPos val="nextTo"/>
        <c:txPr>
          <a:bodyPr/>
          <a:lstStyle/>
          <a:p>
            <a:pPr algn="l">
              <a:defRPr sz="1000" b="0" spc="100">
                <a:solidFill>
                  <a:srgbClr val="FCFCFC"/>
                </a:solidFill>
                <a:latin typeface="Arial"/>
              </a:defRPr>
            </a:pPr>
            <a:endParaRPr lang="fi-FI"/>
          </a:p>
        </c:txPr>
        <c:crossAx val="786567"/>
        <c:crosses val="autoZero"/>
        <c:auto val="1"/>
        <c:lblAlgn val="ctr"/>
        <c:lblOffset val="100"/>
        <c:noMultiLvlLbl val="1"/>
      </c:catAx>
      <c:valAx>
        <c:axId val="786567"/>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FCFCFC"/>
                </a:solidFill>
                <a:latin typeface="Arial"/>
              </a:defRPr>
            </a:pPr>
            <a:endParaRPr lang="fi-FI"/>
          </a:p>
        </c:txPr>
        <c:crossAx val="178711"/>
        <c:crosses val="autoZero"/>
        <c:crossBetween val="between"/>
        <c:majorUnit val="0.2"/>
      </c:valAx>
    </c:plotArea>
    <c:legend>
      <c:legendPos val="b"/>
      <c:overlay val="0"/>
      <c:txPr>
        <a:bodyPr/>
        <a:lstStyle/>
        <a:p>
          <a:pPr algn="l">
            <a:defRPr sz="1000" b="0" spc="100">
              <a:solidFill>
                <a:srgbClr val="FCFCFC"/>
              </a:solidFill>
              <a:latin typeface="Arial"/>
            </a:defRPr>
          </a:pPr>
          <a:endParaRPr lang="fi-FI"/>
        </a:p>
      </c:txPr>
    </c:legend>
    <c:plotVisOnly val="1"/>
    <c:dispBlanksAs val="gap"/>
    <c:showDLblsOverMax val="1"/>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 (KA:1.56, Hajonta:0.88) (Vastauksia:681)</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T1!$A$2:$A$4</c:f>
              <c:strCache>
                <c:ptCount val="3"/>
                <c:pt idx="0">
                  <c:v>Kyllä</c:v>
                </c:pt>
                <c:pt idx="1">
                  <c:v>En</c:v>
                </c:pt>
                <c:pt idx="2">
                  <c:v>En osaa sanoa</c:v>
                </c:pt>
              </c:strCache>
            </c:strRef>
          </c:cat>
          <c:val>
            <c:numRef>
              <c:f>T1!$B$2:$B$4</c:f>
              <c:numCache>
                <c:formatCode>General</c:formatCode>
                <c:ptCount val="3"/>
                <c:pt idx="0">
                  <c:v>0.7</c:v>
                </c:pt>
                <c:pt idx="1">
                  <c:v>3.7999999999999999E-2</c:v>
                </c:pt>
                <c:pt idx="2">
                  <c:v>0.26100000000000001</c:v>
                </c:pt>
              </c:numCache>
            </c:numRef>
          </c:val>
          <c:extLst>
            <c:ext xmlns:c16="http://schemas.microsoft.com/office/drawing/2014/chart" uri="{C3380CC4-5D6E-409C-BE32-E72D297353CC}">
              <c16:uniqueId val="{00000000-A189-456E-BD76-9A82F86CD3C0}"/>
            </c:ext>
          </c:extLst>
        </c:ser>
        <c:ser>
          <c:idx val="1"/>
          <c:order val="1"/>
          <c:tx>
            <c:strRef>
              <c:f>T1!$C$1</c:f>
              <c:strCache>
                <c:ptCount val="1"/>
                <c:pt idx="0">
                  <c:v>FB Factor 39 (KA:1.47, Hajonta:0.85) (Vastauksia:17)</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T1!$A$2:$A$4</c:f>
              <c:strCache>
                <c:ptCount val="3"/>
                <c:pt idx="0">
                  <c:v>Kyllä</c:v>
                </c:pt>
                <c:pt idx="1">
                  <c:v>En</c:v>
                </c:pt>
                <c:pt idx="2">
                  <c:v>En osaa sanoa</c:v>
                </c:pt>
              </c:strCache>
            </c:strRef>
          </c:cat>
          <c:val>
            <c:numRef>
              <c:f>T1!$C$2:$C$4</c:f>
              <c:numCache>
                <c:formatCode>General</c:formatCode>
                <c:ptCount val="3"/>
                <c:pt idx="0">
                  <c:v>0.76500000000000001</c:v>
                </c:pt>
                <c:pt idx="1">
                  <c:v>0</c:v>
                </c:pt>
                <c:pt idx="2">
                  <c:v>0.23499999999999999</c:v>
                </c:pt>
              </c:numCache>
            </c:numRef>
          </c:val>
          <c:extLst>
            <c:ext xmlns:c16="http://schemas.microsoft.com/office/drawing/2014/chart" uri="{C3380CC4-5D6E-409C-BE32-E72D297353CC}">
              <c16:uniqueId val="{00000001-A189-456E-BD76-9A82F86CD3C0}"/>
            </c:ext>
          </c:extLst>
        </c:ser>
        <c:dLbls>
          <c:showLegendKey val="0"/>
          <c:showVal val="0"/>
          <c:showCatName val="0"/>
          <c:showSerName val="0"/>
          <c:showPercent val="0"/>
          <c:showBubbleSize val="0"/>
        </c:dLbls>
        <c:gapWidth val="58"/>
        <c:axId val="630722"/>
        <c:axId val="522991"/>
      </c:barChart>
      <c:catAx>
        <c:axId val="630722"/>
        <c:scaling>
          <c:orientation val="maxMin"/>
        </c:scaling>
        <c:delete val="0"/>
        <c:axPos val="l"/>
        <c:numFmt formatCode="General" sourceLinked="0"/>
        <c:majorTickMark val="none"/>
        <c:minorTickMark val="none"/>
        <c:tickLblPos val="nextTo"/>
        <c:txPr>
          <a:bodyPr/>
          <a:lstStyle/>
          <a:p>
            <a:pPr algn="l">
              <a:defRPr sz="1000" b="0" spc="100">
                <a:solidFill>
                  <a:srgbClr val="FCFCFC"/>
                </a:solidFill>
                <a:latin typeface="Arial"/>
              </a:defRPr>
            </a:pPr>
            <a:endParaRPr lang="fi-FI"/>
          </a:p>
        </c:txPr>
        <c:crossAx val="522991"/>
        <c:crosses val="autoZero"/>
        <c:auto val="1"/>
        <c:lblAlgn val="ctr"/>
        <c:lblOffset val="100"/>
        <c:noMultiLvlLbl val="1"/>
      </c:catAx>
      <c:valAx>
        <c:axId val="522991"/>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FCFCFC"/>
                </a:solidFill>
                <a:latin typeface="Arial"/>
              </a:defRPr>
            </a:pPr>
            <a:endParaRPr lang="fi-FI"/>
          </a:p>
        </c:txPr>
        <c:crossAx val="630722"/>
        <c:crosses val="autoZero"/>
        <c:crossBetween val="between"/>
        <c:majorUnit val="0.2"/>
      </c:valAx>
    </c:plotArea>
    <c:legend>
      <c:legendPos val="b"/>
      <c:overlay val="0"/>
      <c:txPr>
        <a:bodyPr/>
        <a:lstStyle/>
        <a:p>
          <a:pPr algn="l">
            <a:defRPr sz="1000" b="0" spc="100">
              <a:solidFill>
                <a:srgbClr val="FCFCFC"/>
              </a:solidFill>
              <a:latin typeface="Arial"/>
            </a:defRPr>
          </a:pPr>
          <a:endParaRPr lang="fi-FI"/>
        </a:p>
      </c:txPr>
    </c:legend>
    <c:plotVisOnly val="1"/>
    <c:dispBlanksAs val="gap"/>
    <c:showDLblsOverMax val="1"/>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(KA:3.3, Hajonta:0.79) (Vastauksia:666)</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2.1000000000000001E-2</c:v>
                </c:pt>
                <c:pt idx="1">
                  <c:v>0.14399999999999999</c:v>
                </c:pt>
                <c:pt idx="2">
                  <c:v>0.34399999999999997</c:v>
                </c:pt>
                <c:pt idx="3">
                  <c:v>0.49099999999999999</c:v>
                </c:pt>
              </c:numCache>
            </c:numRef>
          </c:val>
          <c:extLst>
            <c:ext xmlns:c16="http://schemas.microsoft.com/office/drawing/2014/chart" uri="{C3380CC4-5D6E-409C-BE32-E72D297353CC}">
              <c16:uniqueId val="{00000000-1F7D-473D-BF7F-64BE1304769C}"/>
            </c:ext>
          </c:extLst>
        </c:ser>
        <c:ser>
          <c:idx val="1"/>
          <c:order val="1"/>
          <c:tx>
            <c:strRef>
              <c:f>T1!$C$1</c:f>
              <c:strCache>
                <c:ptCount val="1"/>
                <c:pt idx="0">
                  <c:v>FB Factor 39 (KA:3.24, Hajonta:0.64) (Vastauksia:17)</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0.11799999999999999</c:v>
                </c:pt>
                <c:pt idx="2">
                  <c:v>0.52900000000000003</c:v>
                </c:pt>
                <c:pt idx="3">
                  <c:v>0.35299999999999998</c:v>
                </c:pt>
              </c:numCache>
            </c:numRef>
          </c:val>
          <c:extLst>
            <c:ext xmlns:c16="http://schemas.microsoft.com/office/drawing/2014/chart" uri="{C3380CC4-5D6E-409C-BE32-E72D297353CC}">
              <c16:uniqueId val="{00000001-1F7D-473D-BF7F-64BE1304769C}"/>
            </c:ext>
          </c:extLst>
        </c:ser>
        <c:dLbls>
          <c:showLegendKey val="0"/>
          <c:showVal val="0"/>
          <c:showCatName val="0"/>
          <c:showSerName val="0"/>
          <c:showPercent val="0"/>
          <c:showBubbleSize val="0"/>
        </c:dLbls>
        <c:gapWidth val="58"/>
        <c:axId val="710706"/>
        <c:axId val="18138"/>
      </c:barChart>
      <c:catAx>
        <c:axId val="710706"/>
        <c:scaling>
          <c:orientation val="minMax"/>
        </c:scaling>
        <c:delete val="0"/>
        <c:axPos val="b"/>
        <c:numFmt formatCode="General" sourceLinked="0"/>
        <c:majorTickMark val="none"/>
        <c:minorTickMark val="none"/>
        <c:tickLblPos val="nextTo"/>
        <c:txPr>
          <a:bodyPr/>
          <a:lstStyle/>
          <a:p>
            <a:pPr algn="l">
              <a:defRPr/>
            </a:pPr>
            <a:endParaRPr lang="fi-FI"/>
          </a:p>
        </c:txPr>
        <c:crossAx val="18138"/>
        <c:crosses val="autoZero"/>
        <c:auto val="1"/>
        <c:lblAlgn val="ctr"/>
        <c:lblOffset val="100"/>
        <c:noMultiLvlLbl val="1"/>
      </c:catAx>
      <c:valAx>
        <c:axId val="18138"/>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710706"/>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Salibandyn pelaaminen seurassani on minulle sopivan hintaista.</c:v>
                </c:pt>
              </c:strCache>
            </c:strRef>
          </c:cat>
          <c:val>
            <c:numRef>
              <c:f>T1!$B$2:$B$2</c:f>
              <c:numCache>
                <c:formatCode>General</c:formatCode>
                <c:ptCount val="1"/>
                <c:pt idx="0">
                  <c:v>3.3</c:v>
                </c:pt>
              </c:numCache>
            </c:numRef>
          </c:val>
          <c:extLst>
            <c:ext xmlns:c16="http://schemas.microsoft.com/office/drawing/2014/chart" uri="{C3380CC4-5D6E-409C-BE32-E72D297353CC}">
              <c16:uniqueId val="{00000000-21E7-45C6-B89F-4B389332EBC7}"/>
            </c:ext>
          </c:extLst>
        </c:ser>
        <c:ser>
          <c:idx val="1"/>
          <c:order val="1"/>
          <c:tx>
            <c:strRef>
              <c:f>T1!$C$1</c:f>
              <c:strCache>
                <c:ptCount val="1"/>
                <c:pt idx="0">
                  <c:v>FB Factor 39</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Salibandyn pelaaminen seurassani on minulle sopivan hintaista.</c:v>
                </c:pt>
              </c:strCache>
            </c:strRef>
          </c:cat>
          <c:val>
            <c:numRef>
              <c:f>T1!$C$2:$C$2</c:f>
              <c:numCache>
                <c:formatCode>General</c:formatCode>
                <c:ptCount val="1"/>
                <c:pt idx="0">
                  <c:v>3.2</c:v>
                </c:pt>
              </c:numCache>
            </c:numRef>
          </c:val>
          <c:extLst>
            <c:ext xmlns:c16="http://schemas.microsoft.com/office/drawing/2014/chart" uri="{C3380CC4-5D6E-409C-BE32-E72D297353CC}">
              <c16:uniqueId val="{00000001-21E7-45C6-B89F-4B389332EBC7}"/>
            </c:ext>
          </c:extLst>
        </c:ser>
        <c:dLbls>
          <c:showLegendKey val="0"/>
          <c:showVal val="0"/>
          <c:showCatName val="0"/>
          <c:showSerName val="0"/>
          <c:showPercent val="0"/>
          <c:showBubbleSize val="0"/>
        </c:dLbls>
        <c:gapWidth val="58"/>
        <c:axId val="929596"/>
        <c:axId val="122773"/>
      </c:barChart>
      <c:catAx>
        <c:axId val="929596"/>
        <c:scaling>
          <c:orientation val="maxMin"/>
        </c:scaling>
        <c:delete val="0"/>
        <c:axPos val="l"/>
        <c:numFmt formatCode="General" sourceLinked="0"/>
        <c:majorTickMark val="none"/>
        <c:minorTickMark val="none"/>
        <c:tickLblPos val="nextTo"/>
        <c:txPr>
          <a:bodyPr/>
          <a:lstStyle/>
          <a:p>
            <a:pPr algn="l">
              <a:defRPr/>
            </a:pPr>
            <a:endParaRPr lang="fi-FI"/>
          </a:p>
        </c:txPr>
        <c:crossAx val="122773"/>
        <c:crosses val="autoZero"/>
        <c:auto val="1"/>
        <c:lblAlgn val="ctr"/>
        <c:lblOffset val="100"/>
        <c:noMultiLvlLbl val="1"/>
      </c:catAx>
      <c:valAx>
        <c:axId val="122773"/>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a:pPr>
            <a:endParaRPr lang="fi-FI"/>
          </a:p>
        </c:txPr>
        <c:crossAx val="929596"/>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(KA:1.51, Hajonta:0.5) (Vastauksia:684)</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T1!$A$2:$A$3</c:f>
              <c:strCache>
                <c:ptCount val="2"/>
                <c:pt idx="0">
                  <c:v>Kyllä</c:v>
                </c:pt>
                <c:pt idx="1">
                  <c:v>En</c:v>
                </c:pt>
              </c:strCache>
            </c:strRef>
          </c:cat>
          <c:val>
            <c:numRef>
              <c:f>T1!$B$2:$B$3</c:f>
              <c:numCache>
                <c:formatCode>General</c:formatCode>
                <c:ptCount val="2"/>
                <c:pt idx="0">
                  <c:v>0.49</c:v>
                </c:pt>
                <c:pt idx="1">
                  <c:v>0.51</c:v>
                </c:pt>
              </c:numCache>
            </c:numRef>
          </c:val>
          <c:extLst>
            <c:ext xmlns:c16="http://schemas.microsoft.com/office/drawing/2014/chart" uri="{C3380CC4-5D6E-409C-BE32-E72D297353CC}">
              <c16:uniqueId val="{00000000-7B1A-4E93-BDD2-B2DC9EEB1D40}"/>
            </c:ext>
          </c:extLst>
        </c:ser>
        <c:ser>
          <c:idx val="1"/>
          <c:order val="1"/>
          <c:tx>
            <c:strRef>
              <c:f>T1!$C$1</c:f>
              <c:strCache>
                <c:ptCount val="1"/>
                <c:pt idx="0">
                  <c:v>FB Factor 39 (KA:1.53, Hajonta:0.5) (Vastauksia:17)</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T1!$A$2:$A$3</c:f>
              <c:strCache>
                <c:ptCount val="2"/>
                <c:pt idx="0">
                  <c:v>Kyllä</c:v>
                </c:pt>
                <c:pt idx="1">
                  <c:v>En</c:v>
                </c:pt>
              </c:strCache>
            </c:strRef>
          </c:cat>
          <c:val>
            <c:numRef>
              <c:f>T1!$C$2:$C$3</c:f>
              <c:numCache>
                <c:formatCode>General</c:formatCode>
                <c:ptCount val="2"/>
                <c:pt idx="0">
                  <c:v>0.47099999999999997</c:v>
                </c:pt>
                <c:pt idx="1">
                  <c:v>0.52900000000000003</c:v>
                </c:pt>
              </c:numCache>
            </c:numRef>
          </c:val>
          <c:extLst>
            <c:ext xmlns:c16="http://schemas.microsoft.com/office/drawing/2014/chart" uri="{C3380CC4-5D6E-409C-BE32-E72D297353CC}">
              <c16:uniqueId val="{00000001-7B1A-4E93-BDD2-B2DC9EEB1D40}"/>
            </c:ext>
          </c:extLst>
        </c:ser>
        <c:dLbls>
          <c:showLegendKey val="0"/>
          <c:showVal val="0"/>
          <c:showCatName val="0"/>
          <c:showSerName val="0"/>
          <c:showPercent val="0"/>
          <c:showBubbleSize val="0"/>
        </c:dLbls>
        <c:gapWidth val="58"/>
        <c:axId val="646821"/>
        <c:axId val="32223"/>
      </c:barChart>
      <c:catAx>
        <c:axId val="646821"/>
        <c:scaling>
          <c:orientation val="minMax"/>
        </c:scaling>
        <c:delete val="0"/>
        <c:axPos val="b"/>
        <c:numFmt formatCode="General" sourceLinked="0"/>
        <c:majorTickMark val="none"/>
        <c:minorTickMark val="none"/>
        <c:tickLblPos val="nextTo"/>
        <c:txPr>
          <a:bodyPr/>
          <a:lstStyle/>
          <a:p>
            <a:pPr algn="l">
              <a:defRPr sz="1000" b="0" spc="100">
                <a:solidFill>
                  <a:srgbClr val="FCFCFC"/>
                </a:solidFill>
                <a:latin typeface="Arial"/>
              </a:defRPr>
            </a:pPr>
            <a:endParaRPr lang="fi-FI"/>
          </a:p>
        </c:txPr>
        <c:crossAx val="32223"/>
        <c:crosses val="autoZero"/>
        <c:auto val="1"/>
        <c:lblAlgn val="ctr"/>
        <c:lblOffset val="100"/>
        <c:noMultiLvlLbl val="1"/>
      </c:catAx>
      <c:valAx>
        <c:axId val="3222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FCFCFC"/>
                </a:solidFill>
                <a:latin typeface="Arial"/>
              </a:defRPr>
            </a:pPr>
            <a:endParaRPr lang="fi-FI"/>
          </a:p>
        </c:txPr>
        <c:crossAx val="646821"/>
        <c:crosses val="autoZero"/>
        <c:crossBetween val="between"/>
        <c:majorUnit val="0.2"/>
      </c:valAx>
    </c:plotArea>
    <c:legend>
      <c:legendPos val="b"/>
      <c:overlay val="0"/>
      <c:txPr>
        <a:bodyPr/>
        <a:lstStyle/>
        <a:p>
          <a:pPr algn="l">
            <a:defRPr sz="1000" b="0" spc="100">
              <a:solidFill>
                <a:srgbClr val="FCFCFC"/>
              </a:solidFill>
              <a:latin typeface="Arial"/>
            </a:defRPr>
          </a:pPr>
          <a:endParaRPr lang="fi-FI"/>
        </a:p>
      </c:txPr>
    </c:legend>
    <c:plotVisOnly val="1"/>
    <c:dispBlanksAs val="gap"/>
    <c:showDLblsOverMax val="1"/>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T1!$A$2:$A$11</c:f>
              <c:strCache>
                <c:ptCount val="10"/>
                <c:pt idx="0">
                  <c:v>Seuran tapahtumat tukevat jaksamistani</c:v>
                </c:pt>
                <c:pt idx="1">
                  <c:v>Minulla on hyvä mieli tapahtumien jälkeen</c:v>
                </c:pt>
                <c:pt idx="2">
                  <c:v>Omat tehtäväni seurassa ovat mielekkäitä</c:v>
                </c:pt>
                <c:pt idx="3">
                  <c:v>Tehtävieni määrä on sopiva</c:v>
                </c:pt>
                <c:pt idx="4">
                  <c:v>Koen, että tekemiselläni seurassa on merkitystä</c:v>
                </c:pt>
                <c:pt idx="5">
                  <c:v>Saan keskustella itselleni tärkeistä asioista ja osaltani kehittää seuran toimintaa</c:v>
                </c:pt>
                <c:pt idx="6">
                  <c:v>Minulla on merkityksellisiä ihmissuhteita seurassa</c:v>
                </c:pt>
                <c:pt idx="7">
                  <c:v>Ongelmatilanteissa tiedän, keneltä saan apua</c:v>
                </c:pt>
                <c:pt idx="8">
                  <c:v>Koen, että saan tarvittaessa (riittävästi) tukea Salibandyliitolta</c:v>
                </c:pt>
                <c:pt idx="9">
                  <c:v>Olen kiinnostunut jatkamaan nykyisessä roolissani/tehtävässäni</c:v>
                </c:pt>
              </c:strCache>
            </c:strRef>
          </c:cat>
          <c:val>
            <c:numRef>
              <c:f>T1!$B$2:$B$11</c:f>
              <c:numCache>
                <c:formatCode>General</c:formatCode>
                <c:ptCount val="10"/>
                <c:pt idx="0">
                  <c:v>3.1</c:v>
                </c:pt>
                <c:pt idx="1">
                  <c:v>3.3</c:v>
                </c:pt>
                <c:pt idx="2">
                  <c:v>3.3</c:v>
                </c:pt>
                <c:pt idx="3">
                  <c:v>3.2</c:v>
                </c:pt>
                <c:pt idx="4">
                  <c:v>3.2</c:v>
                </c:pt>
                <c:pt idx="5">
                  <c:v>2.9</c:v>
                </c:pt>
                <c:pt idx="6">
                  <c:v>3.2</c:v>
                </c:pt>
                <c:pt idx="7">
                  <c:v>3.3</c:v>
                </c:pt>
                <c:pt idx="8">
                  <c:v>2.6</c:v>
                </c:pt>
                <c:pt idx="9">
                  <c:v>3.3</c:v>
                </c:pt>
              </c:numCache>
            </c:numRef>
          </c:val>
          <c:extLst>
            <c:ext xmlns:c16="http://schemas.microsoft.com/office/drawing/2014/chart" uri="{C3380CC4-5D6E-409C-BE32-E72D297353CC}">
              <c16:uniqueId val="{00000000-6414-4295-9CDF-3975BF54D5E2}"/>
            </c:ext>
          </c:extLst>
        </c:ser>
        <c:ser>
          <c:idx val="1"/>
          <c:order val="1"/>
          <c:tx>
            <c:strRef>
              <c:f>T1!$C$1</c:f>
              <c:strCache>
                <c:ptCount val="1"/>
                <c:pt idx="0">
                  <c:v>FB Factor 39</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T1!$A$2:$A$11</c:f>
              <c:strCache>
                <c:ptCount val="10"/>
                <c:pt idx="0">
                  <c:v>Seuran tapahtumat tukevat jaksamistani</c:v>
                </c:pt>
                <c:pt idx="1">
                  <c:v>Minulla on hyvä mieli tapahtumien jälkeen</c:v>
                </c:pt>
                <c:pt idx="2">
                  <c:v>Omat tehtäväni seurassa ovat mielekkäitä</c:v>
                </c:pt>
                <c:pt idx="3">
                  <c:v>Tehtävieni määrä on sopiva</c:v>
                </c:pt>
                <c:pt idx="4">
                  <c:v>Koen, että tekemiselläni seurassa on merkitystä</c:v>
                </c:pt>
                <c:pt idx="5">
                  <c:v>Saan keskustella itselleni tärkeistä asioista ja osaltani kehittää seuran toimintaa</c:v>
                </c:pt>
                <c:pt idx="6">
                  <c:v>Minulla on merkityksellisiä ihmissuhteita seurassa</c:v>
                </c:pt>
                <c:pt idx="7">
                  <c:v>Ongelmatilanteissa tiedän, keneltä saan apua</c:v>
                </c:pt>
                <c:pt idx="8">
                  <c:v>Koen, että saan tarvittaessa (riittävästi) tukea Salibandyliitolta</c:v>
                </c:pt>
                <c:pt idx="9">
                  <c:v>Olen kiinnostunut jatkamaan nykyisessä roolissani/tehtävässäni</c:v>
                </c:pt>
              </c:strCache>
            </c:strRef>
          </c:cat>
          <c:val>
            <c:numRef>
              <c:f>T1!$C$2:$C$11</c:f>
              <c:numCache>
                <c:formatCode>General</c:formatCode>
                <c:ptCount val="10"/>
                <c:pt idx="0">
                  <c:v>3.3</c:v>
                </c:pt>
                <c:pt idx="1">
                  <c:v>3.4</c:v>
                </c:pt>
                <c:pt idx="2">
                  <c:v>3.5</c:v>
                </c:pt>
                <c:pt idx="3">
                  <c:v>3.6</c:v>
                </c:pt>
                <c:pt idx="4">
                  <c:v>3.3</c:v>
                </c:pt>
                <c:pt idx="5">
                  <c:v>3.1</c:v>
                </c:pt>
                <c:pt idx="6">
                  <c:v>3.3</c:v>
                </c:pt>
                <c:pt idx="7">
                  <c:v>3.6</c:v>
                </c:pt>
                <c:pt idx="8">
                  <c:v>2.6</c:v>
                </c:pt>
                <c:pt idx="9">
                  <c:v>3.3</c:v>
                </c:pt>
              </c:numCache>
            </c:numRef>
          </c:val>
          <c:extLst>
            <c:ext xmlns:c16="http://schemas.microsoft.com/office/drawing/2014/chart" uri="{C3380CC4-5D6E-409C-BE32-E72D297353CC}">
              <c16:uniqueId val="{00000001-6414-4295-9CDF-3975BF54D5E2}"/>
            </c:ext>
          </c:extLst>
        </c:ser>
        <c:dLbls>
          <c:showLegendKey val="0"/>
          <c:showVal val="0"/>
          <c:showCatName val="0"/>
          <c:showSerName val="0"/>
          <c:showPercent val="0"/>
          <c:showBubbleSize val="0"/>
        </c:dLbls>
        <c:gapWidth val="58"/>
        <c:axId val="638416"/>
        <c:axId val="171718"/>
      </c:barChart>
      <c:catAx>
        <c:axId val="638416"/>
        <c:scaling>
          <c:orientation val="maxMin"/>
        </c:scaling>
        <c:delete val="0"/>
        <c:axPos val="l"/>
        <c:numFmt formatCode="General" sourceLinked="0"/>
        <c:majorTickMark val="none"/>
        <c:minorTickMark val="none"/>
        <c:tickLblPos val="nextTo"/>
        <c:txPr>
          <a:bodyPr/>
          <a:lstStyle/>
          <a:p>
            <a:pPr algn="l">
              <a:defRPr/>
            </a:pPr>
            <a:endParaRPr lang="fi-FI"/>
          </a:p>
        </c:txPr>
        <c:crossAx val="171718"/>
        <c:crosses val="autoZero"/>
        <c:auto val="1"/>
        <c:lblAlgn val="ctr"/>
        <c:lblOffset val="100"/>
        <c:noMultiLvlLbl val="1"/>
      </c:catAx>
      <c:valAx>
        <c:axId val="171718"/>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a:pPr>
            <a:endParaRPr lang="fi-FI"/>
          </a:p>
        </c:txPr>
        <c:crossAx val="638416"/>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(KA:3.12, Hajonta:0.78) (Vastauksia:1672)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2.7E-2</c:v>
                </c:pt>
                <c:pt idx="1">
                  <c:v>0.17</c:v>
                </c:pt>
                <c:pt idx="2">
                  <c:v>0.46400000000000002</c:v>
                </c:pt>
                <c:pt idx="3">
                  <c:v>0.34</c:v>
                </c:pt>
              </c:numCache>
            </c:numRef>
          </c:val>
          <c:extLst>
            <c:ext xmlns:c16="http://schemas.microsoft.com/office/drawing/2014/chart" uri="{C3380CC4-5D6E-409C-BE32-E72D297353CC}">
              <c16:uniqueId val="{00000000-FE01-4D47-AEAA-567A9F99603B}"/>
            </c:ext>
          </c:extLst>
        </c:ser>
        <c:ser>
          <c:idx val="1"/>
          <c:order val="1"/>
          <c:tx>
            <c:strRef>
              <c:f>T1!$C$1</c:f>
              <c:strCache>
                <c:ptCount val="1"/>
                <c:pt idx="0">
                  <c:v>FB Factor 39 (KA:3.31, Hajonta:0.61) (Vastauksia:39)</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7.6999999999999999E-2</c:v>
                </c:pt>
                <c:pt idx="2">
                  <c:v>0.53800000000000003</c:v>
                </c:pt>
                <c:pt idx="3">
                  <c:v>0.38500000000000001</c:v>
                </c:pt>
              </c:numCache>
            </c:numRef>
          </c:val>
          <c:extLst>
            <c:ext xmlns:c16="http://schemas.microsoft.com/office/drawing/2014/chart" uri="{C3380CC4-5D6E-409C-BE32-E72D297353CC}">
              <c16:uniqueId val="{00000001-FE01-4D47-AEAA-567A9F99603B}"/>
            </c:ext>
          </c:extLst>
        </c:ser>
        <c:dLbls>
          <c:showLegendKey val="0"/>
          <c:showVal val="0"/>
          <c:showCatName val="0"/>
          <c:showSerName val="0"/>
          <c:showPercent val="0"/>
          <c:showBubbleSize val="0"/>
        </c:dLbls>
        <c:gapWidth val="58"/>
        <c:axId val="166161"/>
        <c:axId val="139134"/>
      </c:barChart>
      <c:catAx>
        <c:axId val="166161"/>
        <c:scaling>
          <c:orientation val="minMax"/>
        </c:scaling>
        <c:delete val="0"/>
        <c:axPos val="b"/>
        <c:numFmt formatCode="General" sourceLinked="0"/>
        <c:majorTickMark val="none"/>
        <c:minorTickMark val="none"/>
        <c:tickLblPos val="nextTo"/>
        <c:txPr>
          <a:bodyPr/>
          <a:lstStyle/>
          <a:p>
            <a:pPr algn="l">
              <a:defRPr/>
            </a:pPr>
            <a:endParaRPr lang="fi-FI"/>
          </a:p>
        </c:txPr>
        <c:crossAx val="139134"/>
        <c:crosses val="autoZero"/>
        <c:auto val="1"/>
        <c:lblAlgn val="ctr"/>
        <c:lblOffset val="100"/>
        <c:noMultiLvlLbl val="1"/>
      </c:catAx>
      <c:valAx>
        <c:axId val="139134"/>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166161"/>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(KA:3.28, Hajonta:0.73) (Vastauksia:1676)</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1.9E-2</c:v>
                </c:pt>
                <c:pt idx="1">
                  <c:v>0.104</c:v>
                </c:pt>
                <c:pt idx="2">
                  <c:v>0.44900000000000001</c:v>
                </c:pt>
                <c:pt idx="3">
                  <c:v>0.42699999999999999</c:v>
                </c:pt>
              </c:numCache>
            </c:numRef>
          </c:val>
          <c:extLst>
            <c:ext xmlns:c16="http://schemas.microsoft.com/office/drawing/2014/chart" uri="{C3380CC4-5D6E-409C-BE32-E72D297353CC}">
              <c16:uniqueId val="{00000000-8D0B-4B9F-8BED-AC3BA28F9215}"/>
            </c:ext>
          </c:extLst>
        </c:ser>
        <c:ser>
          <c:idx val="1"/>
          <c:order val="1"/>
          <c:tx>
            <c:strRef>
              <c:f>T1!$C$1</c:f>
              <c:strCache>
                <c:ptCount val="1"/>
                <c:pt idx="0">
                  <c:v>FB Factor 39 (KA:3.41, Hajonta:0.67) (Vastauksia:39)</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0.10299999999999999</c:v>
                </c:pt>
                <c:pt idx="2">
                  <c:v>0.38500000000000001</c:v>
                </c:pt>
                <c:pt idx="3">
                  <c:v>0.51300000000000001</c:v>
                </c:pt>
              </c:numCache>
            </c:numRef>
          </c:val>
          <c:extLst>
            <c:ext xmlns:c16="http://schemas.microsoft.com/office/drawing/2014/chart" uri="{C3380CC4-5D6E-409C-BE32-E72D297353CC}">
              <c16:uniqueId val="{00000001-8D0B-4B9F-8BED-AC3BA28F9215}"/>
            </c:ext>
          </c:extLst>
        </c:ser>
        <c:dLbls>
          <c:showLegendKey val="0"/>
          <c:showVal val="0"/>
          <c:showCatName val="0"/>
          <c:showSerName val="0"/>
          <c:showPercent val="0"/>
          <c:showBubbleSize val="0"/>
        </c:dLbls>
        <c:gapWidth val="58"/>
        <c:axId val="502426"/>
        <c:axId val="201933"/>
      </c:barChart>
      <c:catAx>
        <c:axId val="502426"/>
        <c:scaling>
          <c:orientation val="minMax"/>
        </c:scaling>
        <c:delete val="0"/>
        <c:axPos val="b"/>
        <c:numFmt formatCode="General" sourceLinked="0"/>
        <c:majorTickMark val="none"/>
        <c:minorTickMark val="none"/>
        <c:tickLblPos val="nextTo"/>
        <c:txPr>
          <a:bodyPr/>
          <a:lstStyle/>
          <a:p>
            <a:pPr algn="l">
              <a:defRPr/>
            </a:pPr>
            <a:endParaRPr lang="fi-FI"/>
          </a:p>
        </c:txPr>
        <c:crossAx val="201933"/>
        <c:crosses val="autoZero"/>
        <c:auto val="1"/>
        <c:lblAlgn val="ctr"/>
        <c:lblOffset val="100"/>
        <c:noMultiLvlLbl val="1"/>
      </c:catAx>
      <c:valAx>
        <c:axId val="20193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502426"/>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(KA:3.32, Hajonta:0.71) (Vastauksia:1662)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1.7000000000000001E-2</c:v>
                </c:pt>
                <c:pt idx="1">
                  <c:v>9.6000000000000002E-2</c:v>
                </c:pt>
                <c:pt idx="2">
                  <c:v>0.435</c:v>
                </c:pt>
                <c:pt idx="3">
                  <c:v>0.45200000000000001</c:v>
                </c:pt>
              </c:numCache>
            </c:numRef>
          </c:val>
          <c:extLst>
            <c:ext xmlns:c16="http://schemas.microsoft.com/office/drawing/2014/chart" uri="{C3380CC4-5D6E-409C-BE32-E72D297353CC}">
              <c16:uniqueId val="{00000000-3B10-4750-BB6E-2BA07293BE06}"/>
            </c:ext>
          </c:extLst>
        </c:ser>
        <c:ser>
          <c:idx val="1"/>
          <c:order val="1"/>
          <c:tx>
            <c:strRef>
              <c:f>T1!$C$1</c:f>
              <c:strCache>
                <c:ptCount val="1"/>
                <c:pt idx="0">
                  <c:v>FB Factor 39 (KA:3.53, Hajonta:0.55) (Vastauksia:38)</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2.5999999999999999E-2</c:v>
                </c:pt>
                <c:pt idx="2">
                  <c:v>0.42099999999999999</c:v>
                </c:pt>
                <c:pt idx="3">
                  <c:v>0.55300000000000005</c:v>
                </c:pt>
              </c:numCache>
            </c:numRef>
          </c:val>
          <c:extLst>
            <c:ext xmlns:c16="http://schemas.microsoft.com/office/drawing/2014/chart" uri="{C3380CC4-5D6E-409C-BE32-E72D297353CC}">
              <c16:uniqueId val="{00000001-3B10-4750-BB6E-2BA07293BE06}"/>
            </c:ext>
          </c:extLst>
        </c:ser>
        <c:dLbls>
          <c:showLegendKey val="0"/>
          <c:showVal val="0"/>
          <c:showCatName val="0"/>
          <c:showSerName val="0"/>
          <c:showPercent val="0"/>
          <c:showBubbleSize val="0"/>
        </c:dLbls>
        <c:gapWidth val="58"/>
        <c:axId val="734513"/>
        <c:axId val="82778"/>
      </c:barChart>
      <c:catAx>
        <c:axId val="734513"/>
        <c:scaling>
          <c:orientation val="minMax"/>
        </c:scaling>
        <c:delete val="0"/>
        <c:axPos val="b"/>
        <c:numFmt formatCode="General" sourceLinked="0"/>
        <c:majorTickMark val="none"/>
        <c:minorTickMark val="none"/>
        <c:tickLblPos val="nextTo"/>
        <c:txPr>
          <a:bodyPr/>
          <a:lstStyle/>
          <a:p>
            <a:pPr algn="l">
              <a:defRPr/>
            </a:pPr>
            <a:endParaRPr lang="fi-FI"/>
          </a:p>
        </c:txPr>
        <c:crossAx val="82778"/>
        <c:crosses val="autoZero"/>
        <c:auto val="1"/>
        <c:lblAlgn val="ctr"/>
        <c:lblOffset val="100"/>
        <c:noMultiLvlLbl val="1"/>
      </c:catAx>
      <c:valAx>
        <c:axId val="82778"/>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734513"/>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(KA:3.24, Hajonta:0.78) (Vastauksia:1657)</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2.5000000000000001E-2</c:v>
                </c:pt>
                <c:pt idx="1">
                  <c:v>0.13800000000000001</c:v>
                </c:pt>
                <c:pt idx="2">
                  <c:v>0.41</c:v>
                </c:pt>
                <c:pt idx="3">
                  <c:v>0.42799999999999999</c:v>
                </c:pt>
              </c:numCache>
            </c:numRef>
          </c:val>
          <c:extLst>
            <c:ext xmlns:c16="http://schemas.microsoft.com/office/drawing/2014/chart" uri="{C3380CC4-5D6E-409C-BE32-E72D297353CC}">
              <c16:uniqueId val="{00000000-397A-4FD2-AC16-A6A4D8636D93}"/>
            </c:ext>
          </c:extLst>
        </c:ser>
        <c:ser>
          <c:idx val="1"/>
          <c:order val="1"/>
          <c:tx>
            <c:strRef>
              <c:f>T1!$C$1</c:f>
              <c:strCache>
                <c:ptCount val="1"/>
                <c:pt idx="0">
                  <c:v>FB Factor 39 (KA:3.55, Hajonta:0.68) (Vastauksia:38)</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2.5999999999999999E-2</c:v>
                </c:pt>
                <c:pt idx="1">
                  <c:v>2.5999999999999999E-2</c:v>
                </c:pt>
                <c:pt idx="2">
                  <c:v>0.316</c:v>
                </c:pt>
                <c:pt idx="3">
                  <c:v>0.63200000000000001</c:v>
                </c:pt>
              </c:numCache>
            </c:numRef>
          </c:val>
          <c:extLst>
            <c:ext xmlns:c16="http://schemas.microsoft.com/office/drawing/2014/chart" uri="{C3380CC4-5D6E-409C-BE32-E72D297353CC}">
              <c16:uniqueId val="{00000001-397A-4FD2-AC16-A6A4D8636D93}"/>
            </c:ext>
          </c:extLst>
        </c:ser>
        <c:dLbls>
          <c:showLegendKey val="0"/>
          <c:showVal val="0"/>
          <c:showCatName val="0"/>
          <c:showSerName val="0"/>
          <c:showPercent val="0"/>
          <c:showBubbleSize val="0"/>
        </c:dLbls>
        <c:gapWidth val="58"/>
        <c:axId val="769264"/>
        <c:axId val="99521"/>
      </c:barChart>
      <c:catAx>
        <c:axId val="769264"/>
        <c:scaling>
          <c:orientation val="minMax"/>
        </c:scaling>
        <c:delete val="0"/>
        <c:axPos val="b"/>
        <c:numFmt formatCode="General" sourceLinked="0"/>
        <c:majorTickMark val="none"/>
        <c:minorTickMark val="none"/>
        <c:tickLblPos val="nextTo"/>
        <c:txPr>
          <a:bodyPr/>
          <a:lstStyle/>
          <a:p>
            <a:pPr algn="l">
              <a:defRPr/>
            </a:pPr>
            <a:endParaRPr lang="fi-FI"/>
          </a:p>
        </c:txPr>
        <c:crossAx val="99521"/>
        <c:crosses val="autoZero"/>
        <c:auto val="1"/>
        <c:lblAlgn val="ctr"/>
        <c:lblOffset val="100"/>
        <c:noMultiLvlLbl val="1"/>
      </c:catAx>
      <c:valAx>
        <c:axId val="99521"/>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769264"/>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(KA:3.21, Hajonta:0.86) (Vastauksia:1648)</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4.9000000000000002E-2</c:v>
                </c:pt>
                <c:pt idx="1">
                  <c:v>0.13700000000000001</c:v>
                </c:pt>
                <c:pt idx="2">
                  <c:v>0.36799999999999999</c:v>
                </c:pt>
                <c:pt idx="3">
                  <c:v>0.44700000000000001</c:v>
                </c:pt>
              </c:numCache>
            </c:numRef>
          </c:val>
          <c:extLst>
            <c:ext xmlns:c16="http://schemas.microsoft.com/office/drawing/2014/chart" uri="{C3380CC4-5D6E-409C-BE32-E72D297353CC}">
              <c16:uniqueId val="{00000000-8CBF-4E47-B4EF-8BB5F7ECF0FB}"/>
            </c:ext>
          </c:extLst>
        </c:ser>
        <c:ser>
          <c:idx val="1"/>
          <c:order val="1"/>
          <c:tx>
            <c:strRef>
              <c:f>T1!$C$1</c:f>
              <c:strCache>
                <c:ptCount val="1"/>
                <c:pt idx="0">
                  <c:v>FB Factor 39 (KA:3.31, Hajonta:0.81) (Vastauksia:36)</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2.8000000000000001E-2</c:v>
                </c:pt>
                <c:pt idx="1">
                  <c:v>0.13900000000000001</c:v>
                </c:pt>
                <c:pt idx="2">
                  <c:v>0.33300000000000002</c:v>
                </c:pt>
                <c:pt idx="3">
                  <c:v>0.5</c:v>
                </c:pt>
              </c:numCache>
            </c:numRef>
          </c:val>
          <c:extLst>
            <c:ext xmlns:c16="http://schemas.microsoft.com/office/drawing/2014/chart" uri="{C3380CC4-5D6E-409C-BE32-E72D297353CC}">
              <c16:uniqueId val="{00000001-8CBF-4E47-B4EF-8BB5F7ECF0FB}"/>
            </c:ext>
          </c:extLst>
        </c:ser>
        <c:dLbls>
          <c:showLegendKey val="0"/>
          <c:showVal val="0"/>
          <c:showCatName val="0"/>
          <c:showSerName val="0"/>
          <c:showPercent val="0"/>
          <c:showBubbleSize val="0"/>
        </c:dLbls>
        <c:gapWidth val="58"/>
        <c:axId val="896776"/>
        <c:axId val="555722"/>
      </c:barChart>
      <c:catAx>
        <c:axId val="896776"/>
        <c:scaling>
          <c:orientation val="minMax"/>
        </c:scaling>
        <c:delete val="0"/>
        <c:axPos val="b"/>
        <c:numFmt formatCode="General" sourceLinked="0"/>
        <c:majorTickMark val="none"/>
        <c:minorTickMark val="none"/>
        <c:tickLblPos val="nextTo"/>
        <c:txPr>
          <a:bodyPr/>
          <a:lstStyle/>
          <a:p>
            <a:pPr algn="l">
              <a:defRPr/>
            </a:pPr>
            <a:endParaRPr lang="fi-FI"/>
          </a:p>
        </c:txPr>
        <c:crossAx val="555722"/>
        <c:crosses val="autoZero"/>
        <c:auto val="1"/>
        <c:lblAlgn val="ctr"/>
        <c:lblOffset val="100"/>
        <c:noMultiLvlLbl val="1"/>
      </c:catAx>
      <c:valAx>
        <c:axId val="555722"/>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896776"/>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 (KA:2.79, Hajonta:2.23) (Vastauksia:1692)</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T1!$A$2:$A$12</c:f>
              <c:strCache>
                <c:ptCount val="11"/>
                <c:pt idx="0">
                  <c:v>Pelaaja</c:v>
                </c:pt>
                <c:pt idx="1">
                  <c:v>Valmentaja / Ohjaaja</c:v>
                </c:pt>
                <c:pt idx="2">
                  <c:v>Joukkueenjohtaja</c:v>
                </c:pt>
                <c:pt idx="3">
                  <c:v>Pelaajan huoltaja/vanhempi</c:v>
                </c:pt>
                <c:pt idx="4">
                  <c:v>Joukkueen huoltaja</c:v>
                </c:pt>
                <c:pt idx="5">
                  <c:v>Rahastonhoitaja</c:v>
                </c:pt>
                <c:pt idx="6">
                  <c:v>Varustevastaava</c:v>
                </c:pt>
                <c:pt idx="7">
                  <c:v>Hallituksen jäsen</c:v>
                </c:pt>
                <c:pt idx="8">
                  <c:v>Puheenjohtaja</c:v>
                </c:pt>
                <c:pt idx="9">
                  <c:v>Seuran yhteyshenkilö liiton suuntaan</c:v>
                </c:pt>
                <c:pt idx="10">
                  <c:v>Työntekijä (esim. toiminnanjohtaja, valmennuspäällikkö, seuratyöntekijä, junioripäällikkö, seurakehittäjä)</c:v>
                </c:pt>
              </c:strCache>
            </c:strRef>
          </c:cat>
          <c:val>
            <c:numRef>
              <c:f>T1!$B$2:$B$12</c:f>
              <c:numCache>
                <c:formatCode>General</c:formatCode>
                <c:ptCount val="11"/>
                <c:pt idx="0">
                  <c:v>0.40400000000000003</c:v>
                </c:pt>
                <c:pt idx="1">
                  <c:v>0.14799999999999999</c:v>
                </c:pt>
                <c:pt idx="2">
                  <c:v>9.9000000000000005E-2</c:v>
                </c:pt>
                <c:pt idx="3">
                  <c:v>0.254</c:v>
                </c:pt>
                <c:pt idx="4">
                  <c:v>1.4E-2</c:v>
                </c:pt>
                <c:pt idx="5">
                  <c:v>1.6E-2</c:v>
                </c:pt>
                <c:pt idx="6">
                  <c:v>1E-3</c:v>
                </c:pt>
                <c:pt idx="7">
                  <c:v>1.7000000000000001E-2</c:v>
                </c:pt>
                <c:pt idx="8">
                  <c:v>0.02</c:v>
                </c:pt>
                <c:pt idx="9">
                  <c:v>5.0000000000000001E-3</c:v>
                </c:pt>
                <c:pt idx="10">
                  <c:v>2.1999999999999999E-2</c:v>
                </c:pt>
              </c:numCache>
            </c:numRef>
          </c:val>
          <c:extLst>
            <c:ext xmlns:c16="http://schemas.microsoft.com/office/drawing/2014/chart" uri="{C3380CC4-5D6E-409C-BE32-E72D297353CC}">
              <c16:uniqueId val="{00000000-4C69-4978-87D9-2B5D3D518113}"/>
            </c:ext>
          </c:extLst>
        </c:ser>
        <c:ser>
          <c:idx val="1"/>
          <c:order val="1"/>
          <c:tx>
            <c:strRef>
              <c:f>T1!$C$1</c:f>
              <c:strCache>
                <c:ptCount val="1"/>
                <c:pt idx="0">
                  <c:v>FB Factor 39 (KA:2.79, Hajonta:2.04) (Vastauksia:39)</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T1!$A$2:$A$12</c:f>
              <c:strCache>
                <c:ptCount val="11"/>
                <c:pt idx="0">
                  <c:v>Pelaaja</c:v>
                </c:pt>
                <c:pt idx="1">
                  <c:v>Valmentaja / Ohjaaja</c:v>
                </c:pt>
                <c:pt idx="2">
                  <c:v>Joukkueenjohtaja</c:v>
                </c:pt>
                <c:pt idx="3">
                  <c:v>Pelaajan huoltaja/vanhempi</c:v>
                </c:pt>
                <c:pt idx="4">
                  <c:v>Joukkueen huoltaja</c:v>
                </c:pt>
                <c:pt idx="5">
                  <c:v>Rahastonhoitaja</c:v>
                </c:pt>
                <c:pt idx="6">
                  <c:v>Varustevastaava</c:v>
                </c:pt>
                <c:pt idx="7">
                  <c:v>Hallituksen jäsen</c:v>
                </c:pt>
                <c:pt idx="8">
                  <c:v>Puheenjohtaja</c:v>
                </c:pt>
                <c:pt idx="9">
                  <c:v>Seuran yhteyshenkilö liiton suuntaan</c:v>
                </c:pt>
                <c:pt idx="10">
                  <c:v>Työntekijä (esim. toiminnanjohtaja, valmennuspäällikkö, seuratyöntekijä, junioripäällikkö, seurakehittäjä)</c:v>
                </c:pt>
              </c:strCache>
            </c:strRef>
          </c:cat>
          <c:val>
            <c:numRef>
              <c:f>T1!$C$2:$C$12</c:f>
              <c:numCache>
                <c:formatCode>General</c:formatCode>
                <c:ptCount val="11"/>
                <c:pt idx="0">
                  <c:v>0.436</c:v>
                </c:pt>
                <c:pt idx="1">
                  <c:v>7.6999999999999999E-2</c:v>
                </c:pt>
                <c:pt idx="2">
                  <c:v>2.5999999999999999E-2</c:v>
                </c:pt>
                <c:pt idx="3">
                  <c:v>0.33300000000000002</c:v>
                </c:pt>
                <c:pt idx="4">
                  <c:v>0.10299999999999999</c:v>
                </c:pt>
                <c:pt idx="5">
                  <c:v>0</c:v>
                </c:pt>
                <c:pt idx="6">
                  <c:v>0</c:v>
                </c:pt>
                <c:pt idx="7">
                  <c:v>0</c:v>
                </c:pt>
                <c:pt idx="8">
                  <c:v>0</c:v>
                </c:pt>
                <c:pt idx="9">
                  <c:v>0</c:v>
                </c:pt>
                <c:pt idx="10">
                  <c:v>2.5999999999999999E-2</c:v>
                </c:pt>
              </c:numCache>
            </c:numRef>
          </c:val>
          <c:extLst>
            <c:ext xmlns:c16="http://schemas.microsoft.com/office/drawing/2014/chart" uri="{C3380CC4-5D6E-409C-BE32-E72D297353CC}">
              <c16:uniqueId val="{00000001-4C69-4978-87D9-2B5D3D518113}"/>
            </c:ext>
          </c:extLst>
        </c:ser>
        <c:dLbls>
          <c:showLegendKey val="0"/>
          <c:showVal val="0"/>
          <c:showCatName val="0"/>
          <c:showSerName val="0"/>
          <c:showPercent val="0"/>
          <c:showBubbleSize val="0"/>
        </c:dLbls>
        <c:gapWidth val="58"/>
        <c:axId val="425355"/>
        <c:axId val="536721"/>
      </c:barChart>
      <c:catAx>
        <c:axId val="425355"/>
        <c:scaling>
          <c:orientation val="maxMin"/>
        </c:scaling>
        <c:delete val="0"/>
        <c:axPos val="l"/>
        <c:numFmt formatCode="General" sourceLinked="0"/>
        <c:majorTickMark val="none"/>
        <c:minorTickMark val="none"/>
        <c:tickLblPos val="nextTo"/>
        <c:txPr>
          <a:bodyPr/>
          <a:lstStyle/>
          <a:p>
            <a:pPr algn="l">
              <a:defRPr sz="1000" b="0" spc="100">
                <a:solidFill>
                  <a:srgbClr val="FCFCFC"/>
                </a:solidFill>
                <a:latin typeface="Arial"/>
              </a:defRPr>
            </a:pPr>
            <a:endParaRPr lang="fi-FI"/>
          </a:p>
        </c:txPr>
        <c:crossAx val="536721"/>
        <c:crosses val="autoZero"/>
        <c:auto val="1"/>
        <c:lblAlgn val="ctr"/>
        <c:lblOffset val="100"/>
        <c:noMultiLvlLbl val="1"/>
      </c:catAx>
      <c:valAx>
        <c:axId val="536721"/>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FCFCFC"/>
                </a:solidFill>
                <a:latin typeface="Arial"/>
              </a:defRPr>
            </a:pPr>
            <a:endParaRPr lang="fi-FI"/>
          </a:p>
        </c:txPr>
        <c:crossAx val="425355"/>
        <c:crosses val="autoZero"/>
        <c:crossBetween val="between"/>
        <c:majorUnit val="0.2"/>
      </c:valAx>
    </c:plotArea>
    <c:legend>
      <c:legendPos val="b"/>
      <c:overlay val="0"/>
      <c:txPr>
        <a:bodyPr/>
        <a:lstStyle/>
        <a:p>
          <a:pPr algn="l">
            <a:defRPr sz="1000" b="0" spc="100">
              <a:solidFill>
                <a:srgbClr val="FCFCFC"/>
              </a:solidFill>
              <a:latin typeface="Arial"/>
            </a:defRPr>
          </a:pPr>
          <a:endParaRPr lang="fi-FI"/>
        </a:p>
      </c:txPr>
    </c:legend>
    <c:plotVisOnly val="1"/>
    <c:dispBlanksAs val="gap"/>
    <c:showDLblsOverMax val="1"/>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(KA:2.88, Hajonta:0.91) (Vastauksia:1602)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8.2000000000000003E-2</c:v>
                </c:pt>
                <c:pt idx="1">
                  <c:v>0.23300000000000001</c:v>
                </c:pt>
                <c:pt idx="2">
                  <c:v>0.40899999999999997</c:v>
                </c:pt>
                <c:pt idx="3">
                  <c:v>0.27500000000000002</c:v>
                </c:pt>
              </c:numCache>
            </c:numRef>
          </c:val>
          <c:extLst>
            <c:ext xmlns:c16="http://schemas.microsoft.com/office/drawing/2014/chart" uri="{C3380CC4-5D6E-409C-BE32-E72D297353CC}">
              <c16:uniqueId val="{00000000-CED7-4D45-BC69-FEB72B3BCCEF}"/>
            </c:ext>
          </c:extLst>
        </c:ser>
        <c:ser>
          <c:idx val="1"/>
          <c:order val="1"/>
          <c:tx>
            <c:strRef>
              <c:f>T1!$C$1</c:f>
              <c:strCache>
                <c:ptCount val="1"/>
                <c:pt idx="0">
                  <c:v>FB Factor 39 (KA:3.08, Hajonta:0.75) (Vastauksia:37)</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2.7E-2</c:v>
                </c:pt>
                <c:pt idx="1">
                  <c:v>0.16200000000000001</c:v>
                </c:pt>
                <c:pt idx="2">
                  <c:v>0.51400000000000001</c:v>
                </c:pt>
                <c:pt idx="3">
                  <c:v>0.29699999999999999</c:v>
                </c:pt>
              </c:numCache>
            </c:numRef>
          </c:val>
          <c:extLst>
            <c:ext xmlns:c16="http://schemas.microsoft.com/office/drawing/2014/chart" uri="{C3380CC4-5D6E-409C-BE32-E72D297353CC}">
              <c16:uniqueId val="{00000001-CED7-4D45-BC69-FEB72B3BCCEF}"/>
            </c:ext>
          </c:extLst>
        </c:ser>
        <c:dLbls>
          <c:showLegendKey val="0"/>
          <c:showVal val="0"/>
          <c:showCatName val="0"/>
          <c:showSerName val="0"/>
          <c:showPercent val="0"/>
          <c:showBubbleSize val="0"/>
        </c:dLbls>
        <c:gapWidth val="58"/>
        <c:axId val="711193"/>
        <c:axId val="741057"/>
      </c:barChart>
      <c:catAx>
        <c:axId val="711193"/>
        <c:scaling>
          <c:orientation val="minMax"/>
        </c:scaling>
        <c:delete val="0"/>
        <c:axPos val="b"/>
        <c:numFmt formatCode="General" sourceLinked="0"/>
        <c:majorTickMark val="none"/>
        <c:minorTickMark val="none"/>
        <c:tickLblPos val="nextTo"/>
        <c:txPr>
          <a:bodyPr/>
          <a:lstStyle/>
          <a:p>
            <a:pPr algn="l">
              <a:defRPr/>
            </a:pPr>
            <a:endParaRPr lang="fi-FI"/>
          </a:p>
        </c:txPr>
        <c:crossAx val="741057"/>
        <c:crosses val="autoZero"/>
        <c:auto val="1"/>
        <c:lblAlgn val="ctr"/>
        <c:lblOffset val="100"/>
        <c:noMultiLvlLbl val="1"/>
      </c:catAx>
      <c:valAx>
        <c:axId val="741057"/>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711193"/>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(KA:3.23, Hajonta:0.81) (Vastauksia:1646)</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2.9000000000000001E-2</c:v>
                </c:pt>
                <c:pt idx="1">
                  <c:v>0.151</c:v>
                </c:pt>
                <c:pt idx="2">
                  <c:v>0.38600000000000001</c:v>
                </c:pt>
                <c:pt idx="3">
                  <c:v>0.434</c:v>
                </c:pt>
              </c:numCache>
            </c:numRef>
          </c:val>
          <c:extLst>
            <c:ext xmlns:c16="http://schemas.microsoft.com/office/drawing/2014/chart" uri="{C3380CC4-5D6E-409C-BE32-E72D297353CC}">
              <c16:uniqueId val="{00000000-71B2-4FC7-92AE-CA7295953808}"/>
            </c:ext>
          </c:extLst>
        </c:ser>
        <c:ser>
          <c:idx val="1"/>
          <c:order val="1"/>
          <c:tx>
            <c:strRef>
              <c:f>T1!$C$1</c:f>
              <c:strCache>
                <c:ptCount val="1"/>
                <c:pt idx="0">
                  <c:v>FB Factor 39 (KA:3.31, Hajonta:0.66) (Vastauksia:36)</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0.111</c:v>
                </c:pt>
                <c:pt idx="2">
                  <c:v>0.47199999999999998</c:v>
                </c:pt>
                <c:pt idx="3">
                  <c:v>0.41699999999999998</c:v>
                </c:pt>
              </c:numCache>
            </c:numRef>
          </c:val>
          <c:extLst>
            <c:ext xmlns:c16="http://schemas.microsoft.com/office/drawing/2014/chart" uri="{C3380CC4-5D6E-409C-BE32-E72D297353CC}">
              <c16:uniqueId val="{00000001-71B2-4FC7-92AE-CA7295953808}"/>
            </c:ext>
          </c:extLst>
        </c:ser>
        <c:dLbls>
          <c:showLegendKey val="0"/>
          <c:showVal val="0"/>
          <c:showCatName val="0"/>
          <c:showSerName val="0"/>
          <c:showPercent val="0"/>
          <c:showBubbleSize val="0"/>
        </c:dLbls>
        <c:gapWidth val="58"/>
        <c:axId val="723071"/>
        <c:axId val="280165"/>
      </c:barChart>
      <c:catAx>
        <c:axId val="723071"/>
        <c:scaling>
          <c:orientation val="minMax"/>
        </c:scaling>
        <c:delete val="0"/>
        <c:axPos val="b"/>
        <c:numFmt formatCode="General" sourceLinked="0"/>
        <c:majorTickMark val="none"/>
        <c:minorTickMark val="none"/>
        <c:tickLblPos val="nextTo"/>
        <c:txPr>
          <a:bodyPr/>
          <a:lstStyle/>
          <a:p>
            <a:pPr algn="l">
              <a:defRPr/>
            </a:pPr>
            <a:endParaRPr lang="fi-FI"/>
          </a:p>
        </c:txPr>
        <c:crossAx val="280165"/>
        <c:crosses val="autoZero"/>
        <c:auto val="1"/>
        <c:lblAlgn val="ctr"/>
        <c:lblOffset val="100"/>
        <c:noMultiLvlLbl val="1"/>
      </c:catAx>
      <c:valAx>
        <c:axId val="280165"/>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723071"/>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(KA:3.27, Hajonta:0.82) (Vastauksia:1643)</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3.6999999999999998E-2</c:v>
                </c:pt>
                <c:pt idx="1">
                  <c:v>0.127</c:v>
                </c:pt>
                <c:pt idx="2">
                  <c:v>0.36399999999999999</c:v>
                </c:pt>
                <c:pt idx="3">
                  <c:v>0.47199999999999998</c:v>
                </c:pt>
              </c:numCache>
            </c:numRef>
          </c:val>
          <c:extLst>
            <c:ext xmlns:c16="http://schemas.microsoft.com/office/drawing/2014/chart" uri="{C3380CC4-5D6E-409C-BE32-E72D297353CC}">
              <c16:uniqueId val="{00000000-612F-4F86-AC3A-1B8330EC5AE9}"/>
            </c:ext>
          </c:extLst>
        </c:ser>
        <c:ser>
          <c:idx val="1"/>
          <c:order val="1"/>
          <c:tx>
            <c:strRef>
              <c:f>T1!$C$1</c:f>
              <c:strCache>
                <c:ptCount val="1"/>
                <c:pt idx="0">
                  <c:v>FB Factor 39 (KA:3.58, Hajonta:0.54) (Vastauksia:38)</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2.5999999999999999E-2</c:v>
                </c:pt>
                <c:pt idx="2">
                  <c:v>0.36799999999999999</c:v>
                </c:pt>
                <c:pt idx="3">
                  <c:v>0.60499999999999998</c:v>
                </c:pt>
              </c:numCache>
            </c:numRef>
          </c:val>
          <c:extLst>
            <c:ext xmlns:c16="http://schemas.microsoft.com/office/drawing/2014/chart" uri="{C3380CC4-5D6E-409C-BE32-E72D297353CC}">
              <c16:uniqueId val="{00000001-612F-4F86-AC3A-1B8330EC5AE9}"/>
            </c:ext>
          </c:extLst>
        </c:ser>
        <c:dLbls>
          <c:showLegendKey val="0"/>
          <c:showVal val="0"/>
          <c:showCatName val="0"/>
          <c:showSerName val="0"/>
          <c:showPercent val="0"/>
          <c:showBubbleSize val="0"/>
        </c:dLbls>
        <c:gapWidth val="58"/>
        <c:axId val="156211"/>
        <c:axId val="724948"/>
      </c:barChart>
      <c:catAx>
        <c:axId val="156211"/>
        <c:scaling>
          <c:orientation val="minMax"/>
        </c:scaling>
        <c:delete val="0"/>
        <c:axPos val="b"/>
        <c:numFmt formatCode="General" sourceLinked="0"/>
        <c:majorTickMark val="none"/>
        <c:minorTickMark val="none"/>
        <c:tickLblPos val="nextTo"/>
        <c:txPr>
          <a:bodyPr/>
          <a:lstStyle/>
          <a:p>
            <a:pPr algn="l">
              <a:defRPr/>
            </a:pPr>
            <a:endParaRPr lang="fi-FI"/>
          </a:p>
        </c:txPr>
        <c:crossAx val="724948"/>
        <c:crosses val="autoZero"/>
        <c:auto val="1"/>
        <c:lblAlgn val="ctr"/>
        <c:lblOffset val="100"/>
        <c:noMultiLvlLbl val="1"/>
      </c:catAx>
      <c:valAx>
        <c:axId val="724948"/>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156211"/>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(KA:2.63, Hajonta:0.83) (Vastauksia:1551)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7.9000000000000001E-2</c:v>
                </c:pt>
                <c:pt idx="1">
                  <c:v>0.35799999999999998</c:v>
                </c:pt>
                <c:pt idx="2">
                  <c:v>0.41299999999999998</c:v>
                </c:pt>
                <c:pt idx="3">
                  <c:v>0.15</c:v>
                </c:pt>
              </c:numCache>
            </c:numRef>
          </c:val>
          <c:extLst>
            <c:ext xmlns:c16="http://schemas.microsoft.com/office/drawing/2014/chart" uri="{C3380CC4-5D6E-409C-BE32-E72D297353CC}">
              <c16:uniqueId val="{00000000-8483-40DF-8511-32484DAD5160}"/>
            </c:ext>
          </c:extLst>
        </c:ser>
        <c:ser>
          <c:idx val="1"/>
          <c:order val="1"/>
          <c:tx>
            <c:strRef>
              <c:f>T1!$C$1</c:f>
              <c:strCache>
                <c:ptCount val="1"/>
                <c:pt idx="0">
                  <c:v>FB Factor 39 (KA:2.6, Hajonta:0.8) (Vastauksia:35)</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8.5999999999999993E-2</c:v>
                </c:pt>
                <c:pt idx="1">
                  <c:v>0.34300000000000003</c:v>
                </c:pt>
                <c:pt idx="2">
                  <c:v>0.45700000000000002</c:v>
                </c:pt>
                <c:pt idx="3">
                  <c:v>0.114</c:v>
                </c:pt>
              </c:numCache>
            </c:numRef>
          </c:val>
          <c:extLst>
            <c:ext xmlns:c16="http://schemas.microsoft.com/office/drawing/2014/chart" uri="{C3380CC4-5D6E-409C-BE32-E72D297353CC}">
              <c16:uniqueId val="{00000001-8483-40DF-8511-32484DAD5160}"/>
            </c:ext>
          </c:extLst>
        </c:ser>
        <c:dLbls>
          <c:showLegendKey val="0"/>
          <c:showVal val="0"/>
          <c:showCatName val="0"/>
          <c:showSerName val="0"/>
          <c:showPercent val="0"/>
          <c:showBubbleSize val="0"/>
        </c:dLbls>
        <c:gapWidth val="58"/>
        <c:axId val="980299"/>
        <c:axId val="595922"/>
      </c:barChart>
      <c:catAx>
        <c:axId val="980299"/>
        <c:scaling>
          <c:orientation val="minMax"/>
        </c:scaling>
        <c:delete val="0"/>
        <c:axPos val="b"/>
        <c:numFmt formatCode="General" sourceLinked="0"/>
        <c:majorTickMark val="none"/>
        <c:minorTickMark val="none"/>
        <c:tickLblPos val="nextTo"/>
        <c:txPr>
          <a:bodyPr/>
          <a:lstStyle/>
          <a:p>
            <a:pPr algn="l">
              <a:defRPr/>
            </a:pPr>
            <a:endParaRPr lang="fi-FI"/>
          </a:p>
        </c:txPr>
        <c:crossAx val="595922"/>
        <c:crosses val="autoZero"/>
        <c:auto val="1"/>
        <c:lblAlgn val="ctr"/>
        <c:lblOffset val="100"/>
        <c:noMultiLvlLbl val="1"/>
      </c:catAx>
      <c:valAx>
        <c:axId val="595922"/>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980299"/>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(KA:3.26, Hajonta:0.84) (Vastauksia:1613)</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4.2999999999999997E-2</c:v>
                </c:pt>
                <c:pt idx="1">
                  <c:v>0.13200000000000001</c:v>
                </c:pt>
                <c:pt idx="2">
                  <c:v>0.35199999999999998</c:v>
                </c:pt>
                <c:pt idx="3">
                  <c:v>0.47399999999999998</c:v>
                </c:pt>
              </c:numCache>
            </c:numRef>
          </c:val>
          <c:extLst>
            <c:ext xmlns:c16="http://schemas.microsoft.com/office/drawing/2014/chart" uri="{C3380CC4-5D6E-409C-BE32-E72D297353CC}">
              <c16:uniqueId val="{00000000-C9B0-4B84-BD0A-075C7DDD3CAA}"/>
            </c:ext>
          </c:extLst>
        </c:ser>
        <c:ser>
          <c:idx val="1"/>
          <c:order val="1"/>
          <c:tx>
            <c:strRef>
              <c:f>T1!$C$1</c:f>
              <c:strCache>
                <c:ptCount val="1"/>
                <c:pt idx="0">
                  <c:v>FB Factor 39 (KA:3.3, Hajonta:0.93) (Vastauksia:37)</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5.3999999999999999E-2</c:v>
                </c:pt>
                <c:pt idx="1">
                  <c:v>0.16200000000000001</c:v>
                </c:pt>
                <c:pt idx="2">
                  <c:v>0.216</c:v>
                </c:pt>
                <c:pt idx="3">
                  <c:v>0.56799999999999995</c:v>
                </c:pt>
              </c:numCache>
            </c:numRef>
          </c:val>
          <c:extLst>
            <c:ext xmlns:c16="http://schemas.microsoft.com/office/drawing/2014/chart" uri="{C3380CC4-5D6E-409C-BE32-E72D297353CC}">
              <c16:uniqueId val="{00000001-C9B0-4B84-BD0A-075C7DDD3CAA}"/>
            </c:ext>
          </c:extLst>
        </c:ser>
        <c:dLbls>
          <c:showLegendKey val="0"/>
          <c:showVal val="0"/>
          <c:showCatName val="0"/>
          <c:showSerName val="0"/>
          <c:showPercent val="0"/>
          <c:showBubbleSize val="0"/>
        </c:dLbls>
        <c:gapWidth val="58"/>
        <c:axId val="621298"/>
        <c:axId val="215649"/>
      </c:barChart>
      <c:catAx>
        <c:axId val="621298"/>
        <c:scaling>
          <c:orientation val="minMax"/>
        </c:scaling>
        <c:delete val="0"/>
        <c:axPos val="b"/>
        <c:numFmt formatCode="General" sourceLinked="0"/>
        <c:majorTickMark val="none"/>
        <c:minorTickMark val="none"/>
        <c:tickLblPos val="nextTo"/>
        <c:txPr>
          <a:bodyPr/>
          <a:lstStyle/>
          <a:p>
            <a:pPr algn="l">
              <a:defRPr/>
            </a:pPr>
            <a:endParaRPr lang="fi-FI"/>
          </a:p>
        </c:txPr>
        <c:crossAx val="215649"/>
        <c:crosses val="autoZero"/>
        <c:auto val="1"/>
        <c:lblAlgn val="ctr"/>
        <c:lblOffset val="100"/>
        <c:noMultiLvlLbl val="1"/>
      </c:catAx>
      <c:valAx>
        <c:axId val="215649"/>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621298"/>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T1!$A$2:$A$8</c:f>
              <c:strCache>
                <c:ptCount val="7"/>
                <c:pt idx="0">
                  <c:v>Valmentajille/ohjaajille on tarjolla riittävästi ja sopivaa koulutusta</c:v>
                </c:pt>
                <c:pt idx="1">
                  <c:v>Seurassa on riittävästi valmentajia/ohjaajia</c:v>
                </c:pt>
                <c:pt idx="2">
                  <c:v>Seura tarjoaa valmentajille/ohjaajille riittävästi tukea</c:v>
                </c:pt>
                <c:pt idx="3">
                  <c:v>Seurassa toimii sisäinen valmentajakoulutus tai valmentajien verkosto</c:v>
                </c:pt>
                <c:pt idx="4">
                  <c:v>Valmentajat/ohjaajat ovat osaavia</c:v>
                </c:pt>
                <c:pt idx="5">
                  <c:v>Seura ohjaa valmentajia/ohjaajia huomioimaan pelaajien yksilöllisiä tarpeita</c:v>
                </c:pt>
                <c:pt idx="6">
                  <c:v>Pelaajat osallistuvat joukkueen toiminnan suunnitteluun</c:v>
                </c:pt>
              </c:strCache>
            </c:strRef>
          </c:cat>
          <c:val>
            <c:numRef>
              <c:f>T1!$B$2:$B$8</c:f>
              <c:numCache>
                <c:formatCode>General</c:formatCode>
                <c:ptCount val="7"/>
                <c:pt idx="0">
                  <c:v>2.7</c:v>
                </c:pt>
                <c:pt idx="1">
                  <c:v>2.7</c:v>
                </c:pt>
                <c:pt idx="2">
                  <c:v>2.7</c:v>
                </c:pt>
                <c:pt idx="3">
                  <c:v>2.6</c:v>
                </c:pt>
                <c:pt idx="4">
                  <c:v>3.1</c:v>
                </c:pt>
                <c:pt idx="5">
                  <c:v>2.7</c:v>
                </c:pt>
                <c:pt idx="6">
                  <c:v>2.6</c:v>
                </c:pt>
              </c:numCache>
            </c:numRef>
          </c:val>
          <c:extLst>
            <c:ext xmlns:c16="http://schemas.microsoft.com/office/drawing/2014/chart" uri="{C3380CC4-5D6E-409C-BE32-E72D297353CC}">
              <c16:uniqueId val="{00000000-7377-475E-8AF4-64D6E14AA00F}"/>
            </c:ext>
          </c:extLst>
        </c:ser>
        <c:ser>
          <c:idx val="1"/>
          <c:order val="1"/>
          <c:tx>
            <c:strRef>
              <c:f>T1!$C$1</c:f>
              <c:strCache>
                <c:ptCount val="1"/>
                <c:pt idx="0">
                  <c:v>FB Factor 39</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T1!$A$2:$A$8</c:f>
              <c:strCache>
                <c:ptCount val="7"/>
                <c:pt idx="0">
                  <c:v>Valmentajille/ohjaajille on tarjolla riittävästi ja sopivaa koulutusta</c:v>
                </c:pt>
                <c:pt idx="1">
                  <c:v>Seurassa on riittävästi valmentajia/ohjaajia</c:v>
                </c:pt>
                <c:pt idx="2">
                  <c:v>Seura tarjoaa valmentajille/ohjaajille riittävästi tukea</c:v>
                </c:pt>
                <c:pt idx="3">
                  <c:v>Seurassa toimii sisäinen valmentajakoulutus tai valmentajien verkosto</c:v>
                </c:pt>
                <c:pt idx="4">
                  <c:v>Valmentajat/ohjaajat ovat osaavia</c:v>
                </c:pt>
                <c:pt idx="5">
                  <c:v>Seura ohjaa valmentajia/ohjaajia huomioimaan pelaajien yksilöllisiä tarpeita</c:v>
                </c:pt>
                <c:pt idx="6">
                  <c:v>Pelaajat osallistuvat joukkueen toiminnan suunnitteluun</c:v>
                </c:pt>
              </c:strCache>
            </c:strRef>
          </c:cat>
          <c:val>
            <c:numRef>
              <c:f>T1!$C$2:$C$8</c:f>
              <c:numCache>
                <c:formatCode>General</c:formatCode>
                <c:ptCount val="7"/>
                <c:pt idx="0">
                  <c:v>3.1</c:v>
                </c:pt>
                <c:pt idx="1">
                  <c:v>3.4</c:v>
                </c:pt>
                <c:pt idx="2">
                  <c:v>3.3</c:v>
                </c:pt>
                <c:pt idx="3">
                  <c:v>3</c:v>
                </c:pt>
                <c:pt idx="4">
                  <c:v>3.4</c:v>
                </c:pt>
                <c:pt idx="5">
                  <c:v>3.3</c:v>
                </c:pt>
                <c:pt idx="6">
                  <c:v>3</c:v>
                </c:pt>
              </c:numCache>
            </c:numRef>
          </c:val>
          <c:extLst>
            <c:ext xmlns:c16="http://schemas.microsoft.com/office/drawing/2014/chart" uri="{C3380CC4-5D6E-409C-BE32-E72D297353CC}">
              <c16:uniqueId val="{00000001-7377-475E-8AF4-64D6E14AA00F}"/>
            </c:ext>
          </c:extLst>
        </c:ser>
        <c:dLbls>
          <c:showLegendKey val="0"/>
          <c:showVal val="0"/>
          <c:showCatName val="0"/>
          <c:showSerName val="0"/>
          <c:showPercent val="0"/>
          <c:showBubbleSize val="0"/>
        </c:dLbls>
        <c:gapWidth val="58"/>
        <c:axId val="329557"/>
        <c:axId val="593103"/>
      </c:barChart>
      <c:catAx>
        <c:axId val="329557"/>
        <c:scaling>
          <c:orientation val="maxMin"/>
        </c:scaling>
        <c:delete val="0"/>
        <c:axPos val="l"/>
        <c:numFmt formatCode="General" sourceLinked="0"/>
        <c:majorTickMark val="none"/>
        <c:minorTickMark val="none"/>
        <c:tickLblPos val="nextTo"/>
        <c:txPr>
          <a:bodyPr/>
          <a:lstStyle/>
          <a:p>
            <a:pPr algn="l">
              <a:defRPr/>
            </a:pPr>
            <a:endParaRPr lang="fi-FI"/>
          </a:p>
        </c:txPr>
        <c:crossAx val="593103"/>
        <c:crosses val="autoZero"/>
        <c:auto val="1"/>
        <c:lblAlgn val="ctr"/>
        <c:lblOffset val="100"/>
        <c:noMultiLvlLbl val="1"/>
      </c:catAx>
      <c:valAx>
        <c:axId val="593103"/>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a:pPr>
            <a:endParaRPr lang="fi-FI"/>
          </a:p>
        </c:txPr>
        <c:crossAx val="329557"/>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T1!$A$2:$A$4</c:f>
              <c:strCache>
                <c:ptCount val="3"/>
                <c:pt idx="0">
                  <c:v>Valmentajat/ohjaajat ovat koulutettuja</c:v>
                </c:pt>
                <c:pt idx="1">
                  <c:v>Seuralla on yhtenäinen valmennuksen linja, joka auttaa valmentajia/ohjaajia valmennustehtävässä</c:v>
                </c:pt>
                <c:pt idx="2">
                  <c:v>Pelaajien mielipiteillä on merkitystä seuran ja joukkueen toiminnan suunnittelussa</c:v>
                </c:pt>
              </c:strCache>
            </c:strRef>
          </c:cat>
          <c:val>
            <c:numRef>
              <c:f>T1!$B$2:$B$4</c:f>
              <c:numCache>
                <c:formatCode>General</c:formatCode>
                <c:ptCount val="3"/>
                <c:pt idx="0">
                  <c:v>2.8</c:v>
                </c:pt>
                <c:pt idx="1">
                  <c:v>2.6</c:v>
                </c:pt>
                <c:pt idx="2">
                  <c:v>2.8</c:v>
                </c:pt>
              </c:numCache>
            </c:numRef>
          </c:val>
          <c:extLst>
            <c:ext xmlns:c16="http://schemas.microsoft.com/office/drawing/2014/chart" uri="{C3380CC4-5D6E-409C-BE32-E72D297353CC}">
              <c16:uniqueId val="{00000000-5776-493C-9D19-CE8DCA21F520}"/>
            </c:ext>
          </c:extLst>
        </c:ser>
        <c:ser>
          <c:idx val="1"/>
          <c:order val="1"/>
          <c:tx>
            <c:strRef>
              <c:f>T1!$C$1</c:f>
              <c:strCache>
                <c:ptCount val="1"/>
                <c:pt idx="0">
                  <c:v>FB Factor 39</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T1!$A$2:$A$4</c:f>
              <c:strCache>
                <c:ptCount val="3"/>
                <c:pt idx="0">
                  <c:v>Valmentajat/ohjaajat ovat koulutettuja</c:v>
                </c:pt>
                <c:pt idx="1">
                  <c:v>Seuralla on yhtenäinen valmennuksen linja, joka auttaa valmentajia/ohjaajia valmennustehtävässä</c:v>
                </c:pt>
                <c:pt idx="2">
                  <c:v>Pelaajien mielipiteillä on merkitystä seuran ja joukkueen toiminnan suunnittelussa</c:v>
                </c:pt>
              </c:strCache>
            </c:strRef>
          </c:cat>
          <c:val>
            <c:numRef>
              <c:f>T1!$C$2:$C$4</c:f>
              <c:numCache>
                <c:formatCode>General</c:formatCode>
                <c:ptCount val="3"/>
                <c:pt idx="0">
                  <c:v>3.3</c:v>
                </c:pt>
                <c:pt idx="1">
                  <c:v>3</c:v>
                </c:pt>
                <c:pt idx="2">
                  <c:v>3.1</c:v>
                </c:pt>
              </c:numCache>
            </c:numRef>
          </c:val>
          <c:extLst>
            <c:ext xmlns:c16="http://schemas.microsoft.com/office/drawing/2014/chart" uri="{C3380CC4-5D6E-409C-BE32-E72D297353CC}">
              <c16:uniqueId val="{00000001-5776-493C-9D19-CE8DCA21F520}"/>
            </c:ext>
          </c:extLst>
        </c:ser>
        <c:dLbls>
          <c:showLegendKey val="0"/>
          <c:showVal val="0"/>
          <c:showCatName val="0"/>
          <c:showSerName val="0"/>
          <c:showPercent val="0"/>
          <c:showBubbleSize val="0"/>
        </c:dLbls>
        <c:gapWidth val="58"/>
        <c:axId val="579289"/>
        <c:axId val="724456"/>
      </c:barChart>
      <c:catAx>
        <c:axId val="579289"/>
        <c:scaling>
          <c:orientation val="maxMin"/>
        </c:scaling>
        <c:delete val="0"/>
        <c:axPos val="l"/>
        <c:numFmt formatCode="General" sourceLinked="0"/>
        <c:majorTickMark val="none"/>
        <c:minorTickMark val="none"/>
        <c:tickLblPos val="nextTo"/>
        <c:txPr>
          <a:bodyPr/>
          <a:lstStyle/>
          <a:p>
            <a:pPr algn="l">
              <a:defRPr/>
            </a:pPr>
            <a:endParaRPr lang="fi-FI"/>
          </a:p>
        </c:txPr>
        <c:crossAx val="724456"/>
        <c:crosses val="autoZero"/>
        <c:auto val="1"/>
        <c:lblAlgn val="ctr"/>
        <c:lblOffset val="100"/>
        <c:noMultiLvlLbl val="1"/>
      </c:catAx>
      <c:valAx>
        <c:axId val="724456"/>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a:pPr>
            <a:endParaRPr lang="fi-FI"/>
          </a:p>
        </c:txPr>
        <c:crossAx val="579289"/>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(KA:2.73, Hajonta:0.86) (Vastauksia:1528)</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8.4000000000000005E-2</c:v>
                </c:pt>
                <c:pt idx="1">
                  <c:v>0.28699999999999998</c:v>
                </c:pt>
                <c:pt idx="2">
                  <c:v>0.44400000000000001</c:v>
                </c:pt>
                <c:pt idx="3">
                  <c:v>0.185</c:v>
                </c:pt>
              </c:numCache>
            </c:numRef>
          </c:val>
          <c:extLst>
            <c:ext xmlns:c16="http://schemas.microsoft.com/office/drawing/2014/chart" uri="{C3380CC4-5D6E-409C-BE32-E72D297353CC}">
              <c16:uniqueId val="{00000000-29F2-4EA5-B880-76ADCE9AA491}"/>
            </c:ext>
          </c:extLst>
        </c:ser>
        <c:ser>
          <c:idx val="1"/>
          <c:order val="1"/>
          <c:tx>
            <c:strRef>
              <c:f>T1!$C$1</c:f>
              <c:strCache>
                <c:ptCount val="1"/>
                <c:pt idx="0">
                  <c:v>FB Factor 39 (KA:3.06, Hajonta:0.87) (Vastauksia:34)</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5.8999999999999997E-2</c:v>
                </c:pt>
                <c:pt idx="1">
                  <c:v>0.17599999999999999</c:v>
                </c:pt>
                <c:pt idx="2">
                  <c:v>0.41199999999999998</c:v>
                </c:pt>
                <c:pt idx="3">
                  <c:v>0.35299999999999998</c:v>
                </c:pt>
              </c:numCache>
            </c:numRef>
          </c:val>
          <c:extLst>
            <c:ext xmlns:c16="http://schemas.microsoft.com/office/drawing/2014/chart" uri="{C3380CC4-5D6E-409C-BE32-E72D297353CC}">
              <c16:uniqueId val="{00000001-29F2-4EA5-B880-76ADCE9AA491}"/>
            </c:ext>
          </c:extLst>
        </c:ser>
        <c:dLbls>
          <c:showLegendKey val="0"/>
          <c:showVal val="0"/>
          <c:showCatName val="0"/>
          <c:showSerName val="0"/>
          <c:showPercent val="0"/>
          <c:showBubbleSize val="0"/>
        </c:dLbls>
        <c:gapWidth val="58"/>
        <c:axId val="204714"/>
        <c:axId val="777331"/>
      </c:barChart>
      <c:catAx>
        <c:axId val="204714"/>
        <c:scaling>
          <c:orientation val="minMax"/>
        </c:scaling>
        <c:delete val="0"/>
        <c:axPos val="b"/>
        <c:numFmt formatCode="General" sourceLinked="0"/>
        <c:majorTickMark val="none"/>
        <c:minorTickMark val="none"/>
        <c:tickLblPos val="nextTo"/>
        <c:txPr>
          <a:bodyPr/>
          <a:lstStyle/>
          <a:p>
            <a:pPr algn="l">
              <a:defRPr/>
            </a:pPr>
            <a:endParaRPr lang="fi-FI"/>
          </a:p>
        </c:txPr>
        <c:crossAx val="777331"/>
        <c:crosses val="autoZero"/>
        <c:auto val="1"/>
        <c:lblAlgn val="ctr"/>
        <c:lblOffset val="100"/>
        <c:noMultiLvlLbl val="1"/>
      </c:catAx>
      <c:valAx>
        <c:axId val="777331"/>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204714"/>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(KA:2.7, Hajonta:0.92) (Vastauksia:1539)</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0.10100000000000001</c:v>
                </c:pt>
                <c:pt idx="1">
                  <c:v>0.315</c:v>
                </c:pt>
                <c:pt idx="2">
                  <c:v>0.36499999999999999</c:v>
                </c:pt>
                <c:pt idx="3">
                  <c:v>0.219</c:v>
                </c:pt>
              </c:numCache>
            </c:numRef>
          </c:val>
          <c:extLst>
            <c:ext xmlns:c16="http://schemas.microsoft.com/office/drawing/2014/chart" uri="{C3380CC4-5D6E-409C-BE32-E72D297353CC}">
              <c16:uniqueId val="{00000000-700B-4FB5-8D66-BB23247CD3D7}"/>
            </c:ext>
          </c:extLst>
        </c:ser>
        <c:ser>
          <c:idx val="1"/>
          <c:order val="1"/>
          <c:tx>
            <c:strRef>
              <c:f>T1!$C$1</c:f>
              <c:strCache>
                <c:ptCount val="1"/>
                <c:pt idx="0">
                  <c:v>FB Factor 39 (KA:3.44, Hajonta:0.6) (Vastauksia:34)</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5.8999999999999997E-2</c:v>
                </c:pt>
                <c:pt idx="2">
                  <c:v>0.441</c:v>
                </c:pt>
                <c:pt idx="3">
                  <c:v>0.5</c:v>
                </c:pt>
              </c:numCache>
            </c:numRef>
          </c:val>
          <c:extLst>
            <c:ext xmlns:c16="http://schemas.microsoft.com/office/drawing/2014/chart" uri="{C3380CC4-5D6E-409C-BE32-E72D297353CC}">
              <c16:uniqueId val="{00000001-700B-4FB5-8D66-BB23247CD3D7}"/>
            </c:ext>
          </c:extLst>
        </c:ser>
        <c:dLbls>
          <c:showLegendKey val="0"/>
          <c:showVal val="0"/>
          <c:showCatName val="0"/>
          <c:showSerName val="0"/>
          <c:showPercent val="0"/>
          <c:showBubbleSize val="0"/>
        </c:dLbls>
        <c:gapWidth val="58"/>
        <c:axId val="577452"/>
        <c:axId val="367989"/>
      </c:barChart>
      <c:catAx>
        <c:axId val="577452"/>
        <c:scaling>
          <c:orientation val="minMax"/>
        </c:scaling>
        <c:delete val="0"/>
        <c:axPos val="b"/>
        <c:numFmt formatCode="General" sourceLinked="0"/>
        <c:majorTickMark val="none"/>
        <c:minorTickMark val="none"/>
        <c:tickLblPos val="nextTo"/>
        <c:txPr>
          <a:bodyPr/>
          <a:lstStyle/>
          <a:p>
            <a:pPr algn="l">
              <a:defRPr/>
            </a:pPr>
            <a:endParaRPr lang="fi-FI"/>
          </a:p>
        </c:txPr>
        <c:crossAx val="367989"/>
        <c:crosses val="autoZero"/>
        <c:auto val="1"/>
        <c:lblAlgn val="ctr"/>
        <c:lblOffset val="100"/>
        <c:noMultiLvlLbl val="1"/>
      </c:catAx>
      <c:valAx>
        <c:axId val="367989"/>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577452"/>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(KA:2.74, Hajonta:0.85) (Vastauksia:1482)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0.08</c:v>
                </c:pt>
                <c:pt idx="1">
                  <c:v>0.28699999999999998</c:v>
                </c:pt>
                <c:pt idx="2">
                  <c:v>0.44700000000000001</c:v>
                </c:pt>
                <c:pt idx="3">
                  <c:v>0.186</c:v>
                </c:pt>
              </c:numCache>
            </c:numRef>
          </c:val>
          <c:extLst>
            <c:ext xmlns:c16="http://schemas.microsoft.com/office/drawing/2014/chart" uri="{C3380CC4-5D6E-409C-BE32-E72D297353CC}">
              <c16:uniqueId val="{00000000-ADDF-4157-8DA1-D45720024051}"/>
            </c:ext>
          </c:extLst>
        </c:ser>
        <c:ser>
          <c:idx val="1"/>
          <c:order val="1"/>
          <c:tx>
            <c:strRef>
              <c:f>T1!$C$1</c:f>
              <c:strCache>
                <c:ptCount val="1"/>
                <c:pt idx="0">
                  <c:v>FB Factor 39 (KA:3.31, Hajonta:0.63) (Vastauksia:32)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9.4E-2</c:v>
                </c:pt>
                <c:pt idx="2">
                  <c:v>0.5</c:v>
                </c:pt>
                <c:pt idx="3">
                  <c:v>0.40600000000000003</c:v>
                </c:pt>
              </c:numCache>
            </c:numRef>
          </c:val>
          <c:extLst>
            <c:ext xmlns:c16="http://schemas.microsoft.com/office/drawing/2014/chart" uri="{C3380CC4-5D6E-409C-BE32-E72D297353CC}">
              <c16:uniqueId val="{00000001-ADDF-4157-8DA1-D45720024051}"/>
            </c:ext>
          </c:extLst>
        </c:ser>
        <c:dLbls>
          <c:showLegendKey val="0"/>
          <c:showVal val="0"/>
          <c:showCatName val="0"/>
          <c:showSerName val="0"/>
          <c:showPercent val="0"/>
          <c:showBubbleSize val="0"/>
        </c:dLbls>
        <c:gapWidth val="58"/>
        <c:axId val="129852"/>
        <c:axId val="414590"/>
      </c:barChart>
      <c:catAx>
        <c:axId val="129852"/>
        <c:scaling>
          <c:orientation val="minMax"/>
        </c:scaling>
        <c:delete val="0"/>
        <c:axPos val="b"/>
        <c:numFmt formatCode="General" sourceLinked="0"/>
        <c:majorTickMark val="none"/>
        <c:minorTickMark val="none"/>
        <c:tickLblPos val="nextTo"/>
        <c:txPr>
          <a:bodyPr/>
          <a:lstStyle/>
          <a:p>
            <a:pPr algn="l">
              <a:defRPr/>
            </a:pPr>
            <a:endParaRPr lang="fi-FI"/>
          </a:p>
        </c:txPr>
        <c:crossAx val="414590"/>
        <c:crosses val="autoZero"/>
        <c:auto val="1"/>
        <c:lblAlgn val="ctr"/>
        <c:lblOffset val="100"/>
        <c:noMultiLvlLbl val="1"/>
      </c:catAx>
      <c:valAx>
        <c:axId val="414590"/>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129852"/>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 (KA:1.62, Hajonta:0.58) (Vastauksia:1693)</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Nainen</c:v>
                </c:pt>
                <c:pt idx="1">
                  <c:v>Mies</c:v>
                </c:pt>
                <c:pt idx="2">
                  <c:v>Muu</c:v>
                </c:pt>
                <c:pt idx="3">
                  <c:v>En halua kertoa</c:v>
                </c:pt>
              </c:strCache>
            </c:strRef>
          </c:cat>
          <c:val>
            <c:numRef>
              <c:f>T1!$B$2:$B$5</c:f>
              <c:numCache>
                <c:formatCode>General</c:formatCode>
                <c:ptCount val="4"/>
                <c:pt idx="0">
                  <c:v>0.41799999999999998</c:v>
                </c:pt>
                <c:pt idx="1">
                  <c:v>0.56399999999999995</c:v>
                </c:pt>
                <c:pt idx="2">
                  <c:v>2E-3</c:v>
                </c:pt>
                <c:pt idx="3">
                  <c:v>1.6E-2</c:v>
                </c:pt>
              </c:numCache>
            </c:numRef>
          </c:val>
          <c:extLst>
            <c:ext xmlns:c16="http://schemas.microsoft.com/office/drawing/2014/chart" uri="{C3380CC4-5D6E-409C-BE32-E72D297353CC}">
              <c16:uniqueId val="{00000000-AD47-446E-BBAC-97F87611A27F}"/>
            </c:ext>
          </c:extLst>
        </c:ser>
        <c:ser>
          <c:idx val="1"/>
          <c:order val="1"/>
          <c:tx>
            <c:strRef>
              <c:f>T1!$C$1</c:f>
              <c:strCache>
                <c:ptCount val="1"/>
                <c:pt idx="0">
                  <c:v>FB Factor 39 (KA:1.32, Hajonta:0.46) (Vastauksia:38)</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Nainen</c:v>
                </c:pt>
                <c:pt idx="1">
                  <c:v>Mies</c:v>
                </c:pt>
                <c:pt idx="2">
                  <c:v>Muu</c:v>
                </c:pt>
                <c:pt idx="3">
                  <c:v>En halua kertoa</c:v>
                </c:pt>
              </c:strCache>
            </c:strRef>
          </c:cat>
          <c:val>
            <c:numRef>
              <c:f>T1!$C$2:$C$5</c:f>
              <c:numCache>
                <c:formatCode>General</c:formatCode>
                <c:ptCount val="4"/>
                <c:pt idx="0">
                  <c:v>0.68400000000000005</c:v>
                </c:pt>
                <c:pt idx="1">
                  <c:v>0.316</c:v>
                </c:pt>
                <c:pt idx="2">
                  <c:v>0</c:v>
                </c:pt>
                <c:pt idx="3">
                  <c:v>0</c:v>
                </c:pt>
              </c:numCache>
            </c:numRef>
          </c:val>
          <c:extLst>
            <c:ext xmlns:c16="http://schemas.microsoft.com/office/drawing/2014/chart" uri="{C3380CC4-5D6E-409C-BE32-E72D297353CC}">
              <c16:uniqueId val="{00000001-AD47-446E-BBAC-97F87611A27F}"/>
            </c:ext>
          </c:extLst>
        </c:ser>
        <c:dLbls>
          <c:showLegendKey val="0"/>
          <c:showVal val="0"/>
          <c:showCatName val="0"/>
          <c:showSerName val="0"/>
          <c:showPercent val="0"/>
          <c:showBubbleSize val="0"/>
        </c:dLbls>
        <c:gapWidth val="58"/>
        <c:axId val="407532"/>
        <c:axId val="101435"/>
      </c:barChart>
      <c:catAx>
        <c:axId val="407532"/>
        <c:scaling>
          <c:orientation val="maxMin"/>
        </c:scaling>
        <c:delete val="0"/>
        <c:axPos val="l"/>
        <c:numFmt formatCode="General" sourceLinked="0"/>
        <c:majorTickMark val="none"/>
        <c:minorTickMark val="none"/>
        <c:tickLblPos val="nextTo"/>
        <c:txPr>
          <a:bodyPr/>
          <a:lstStyle/>
          <a:p>
            <a:pPr algn="l">
              <a:defRPr sz="1000" b="0" spc="100">
                <a:solidFill>
                  <a:srgbClr val="FCFCFC"/>
                </a:solidFill>
                <a:latin typeface="Arial"/>
              </a:defRPr>
            </a:pPr>
            <a:endParaRPr lang="fi-FI"/>
          </a:p>
        </c:txPr>
        <c:crossAx val="101435"/>
        <c:crosses val="autoZero"/>
        <c:auto val="1"/>
        <c:lblAlgn val="ctr"/>
        <c:lblOffset val="100"/>
        <c:noMultiLvlLbl val="1"/>
      </c:catAx>
      <c:valAx>
        <c:axId val="101435"/>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FCFCFC"/>
                </a:solidFill>
                <a:latin typeface="Arial"/>
              </a:defRPr>
            </a:pPr>
            <a:endParaRPr lang="fi-FI"/>
          </a:p>
        </c:txPr>
        <c:crossAx val="407532"/>
        <c:crosses val="autoZero"/>
        <c:crossBetween val="between"/>
        <c:majorUnit val="0.2"/>
      </c:valAx>
    </c:plotArea>
    <c:legend>
      <c:legendPos val="b"/>
      <c:overlay val="0"/>
      <c:txPr>
        <a:bodyPr/>
        <a:lstStyle/>
        <a:p>
          <a:pPr algn="l">
            <a:defRPr sz="1000" b="0" spc="100">
              <a:solidFill>
                <a:srgbClr val="FCFCFC"/>
              </a:solidFill>
              <a:latin typeface="Arial"/>
            </a:defRPr>
          </a:pPr>
          <a:endParaRPr lang="fi-FI"/>
        </a:p>
      </c:txPr>
    </c:legend>
    <c:plotVisOnly val="1"/>
    <c:dispBlanksAs val="gap"/>
    <c:showDLblsOverMax val="1"/>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(KA:2.6, Hajonta:0.92) (Vastauksia:1405)</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0.13900000000000001</c:v>
                </c:pt>
                <c:pt idx="1">
                  <c:v>0.28799999999999998</c:v>
                </c:pt>
                <c:pt idx="2">
                  <c:v>0.40699999999999997</c:v>
                </c:pt>
                <c:pt idx="3">
                  <c:v>0.16700000000000001</c:v>
                </c:pt>
              </c:numCache>
            </c:numRef>
          </c:val>
          <c:extLst>
            <c:ext xmlns:c16="http://schemas.microsoft.com/office/drawing/2014/chart" uri="{C3380CC4-5D6E-409C-BE32-E72D297353CC}">
              <c16:uniqueId val="{00000000-8F64-4016-8A75-61EE345D8AD3}"/>
            </c:ext>
          </c:extLst>
        </c:ser>
        <c:ser>
          <c:idx val="1"/>
          <c:order val="1"/>
          <c:tx>
            <c:strRef>
              <c:f>T1!$C$1</c:f>
              <c:strCache>
                <c:ptCount val="1"/>
                <c:pt idx="0">
                  <c:v>FB Factor 39 (KA:3.0, Hajonta:0.7) (Vastauksia:33)</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0.03</c:v>
                </c:pt>
                <c:pt idx="1">
                  <c:v>0.152</c:v>
                </c:pt>
                <c:pt idx="2">
                  <c:v>0.60599999999999998</c:v>
                </c:pt>
                <c:pt idx="3">
                  <c:v>0.21199999999999999</c:v>
                </c:pt>
              </c:numCache>
            </c:numRef>
          </c:val>
          <c:extLst>
            <c:ext xmlns:c16="http://schemas.microsoft.com/office/drawing/2014/chart" uri="{C3380CC4-5D6E-409C-BE32-E72D297353CC}">
              <c16:uniqueId val="{00000001-8F64-4016-8A75-61EE345D8AD3}"/>
            </c:ext>
          </c:extLst>
        </c:ser>
        <c:dLbls>
          <c:showLegendKey val="0"/>
          <c:showVal val="0"/>
          <c:showCatName val="0"/>
          <c:showSerName val="0"/>
          <c:showPercent val="0"/>
          <c:showBubbleSize val="0"/>
        </c:dLbls>
        <c:gapWidth val="58"/>
        <c:axId val="506625"/>
        <c:axId val="903331"/>
      </c:barChart>
      <c:catAx>
        <c:axId val="506625"/>
        <c:scaling>
          <c:orientation val="minMax"/>
        </c:scaling>
        <c:delete val="0"/>
        <c:axPos val="b"/>
        <c:numFmt formatCode="General" sourceLinked="0"/>
        <c:majorTickMark val="none"/>
        <c:minorTickMark val="none"/>
        <c:tickLblPos val="nextTo"/>
        <c:txPr>
          <a:bodyPr/>
          <a:lstStyle/>
          <a:p>
            <a:pPr algn="l">
              <a:defRPr/>
            </a:pPr>
            <a:endParaRPr lang="fi-FI"/>
          </a:p>
        </c:txPr>
        <c:crossAx val="903331"/>
        <c:crosses val="autoZero"/>
        <c:auto val="1"/>
        <c:lblAlgn val="ctr"/>
        <c:lblOffset val="100"/>
        <c:noMultiLvlLbl val="1"/>
      </c:catAx>
      <c:valAx>
        <c:axId val="903331"/>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506625"/>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(KA:3.07, Hajonta:0.78) (Vastauksia:1570)</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0.03</c:v>
                </c:pt>
                <c:pt idx="1">
                  <c:v>0.185</c:v>
                </c:pt>
                <c:pt idx="2">
                  <c:v>0.47299999999999998</c:v>
                </c:pt>
                <c:pt idx="3">
                  <c:v>0.312</c:v>
                </c:pt>
              </c:numCache>
            </c:numRef>
          </c:val>
          <c:extLst>
            <c:ext xmlns:c16="http://schemas.microsoft.com/office/drawing/2014/chart" uri="{C3380CC4-5D6E-409C-BE32-E72D297353CC}">
              <c16:uniqueId val="{00000000-5405-4C1B-A502-8AB969CAAC09}"/>
            </c:ext>
          </c:extLst>
        </c:ser>
        <c:ser>
          <c:idx val="1"/>
          <c:order val="1"/>
          <c:tx>
            <c:strRef>
              <c:f>T1!$C$1</c:f>
              <c:strCache>
                <c:ptCount val="1"/>
                <c:pt idx="0">
                  <c:v>FB Factor 39 (KA:3.35, Hajonta:0.68) (Vastauksia:34)</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0.11799999999999999</c:v>
                </c:pt>
                <c:pt idx="2">
                  <c:v>0.41199999999999998</c:v>
                </c:pt>
                <c:pt idx="3">
                  <c:v>0.47099999999999997</c:v>
                </c:pt>
              </c:numCache>
            </c:numRef>
          </c:val>
          <c:extLst>
            <c:ext xmlns:c16="http://schemas.microsoft.com/office/drawing/2014/chart" uri="{C3380CC4-5D6E-409C-BE32-E72D297353CC}">
              <c16:uniqueId val="{00000001-5405-4C1B-A502-8AB969CAAC09}"/>
            </c:ext>
          </c:extLst>
        </c:ser>
        <c:dLbls>
          <c:showLegendKey val="0"/>
          <c:showVal val="0"/>
          <c:showCatName val="0"/>
          <c:showSerName val="0"/>
          <c:showPercent val="0"/>
          <c:showBubbleSize val="0"/>
        </c:dLbls>
        <c:gapWidth val="58"/>
        <c:axId val="983996"/>
        <c:axId val="876973"/>
      </c:barChart>
      <c:catAx>
        <c:axId val="983996"/>
        <c:scaling>
          <c:orientation val="minMax"/>
        </c:scaling>
        <c:delete val="0"/>
        <c:axPos val="b"/>
        <c:numFmt formatCode="General" sourceLinked="0"/>
        <c:majorTickMark val="none"/>
        <c:minorTickMark val="none"/>
        <c:tickLblPos val="nextTo"/>
        <c:txPr>
          <a:bodyPr/>
          <a:lstStyle/>
          <a:p>
            <a:pPr algn="l">
              <a:defRPr/>
            </a:pPr>
            <a:endParaRPr lang="fi-FI"/>
          </a:p>
        </c:txPr>
        <c:crossAx val="876973"/>
        <c:crosses val="autoZero"/>
        <c:auto val="1"/>
        <c:lblAlgn val="ctr"/>
        <c:lblOffset val="100"/>
        <c:noMultiLvlLbl val="1"/>
      </c:catAx>
      <c:valAx>
        <c:axId val="87697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983996"/>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(KA:2.66, Hajonta:0.91) (Vastauksia:1475)</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0.113</c:v>
                </c:pt>
                <c:pt idx="1">
                  <c:v>0.308</c:v>
                </c:pt>
                <c:pt idx="2">
                  <c:v>0.39100000000000001</c:v>
                </c:pt>
                <c:pt idx="3">
                  <c:v>0.189</c:v>
                </c:pt>
              </c:numCache>
            </c:numRef>
          </c:val>
          <c:extLst>
            <c:ext xmlns:c16="http://schemas.microsoft.com/office/drawing/2014/chart" uri="{C3380CC4-5D6E-409C-BE32-E72D297353CC}">
              <c16:uniqueId val="{00000000-4C26-43FA-8000-C82EBAD6DE16}"/>
            </c:ext>
          </c:extLst>
        </c:ser>
        <c:ser>
          <c:idx val="1"/>
          <c:order val="1"/>
          <c:tx>
            <c:strRef>
              <c:f>T1!$C$1</c:f>
              <c:strCache>
                <c:ptCount val="1"/>
                <c:pt idx="0">
                  <c:v>FB Factor 39 (KA:3.26, Hajonta:0.77) (Vastauksia:35)</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0.2</c:v>
                </c:pt>
                <c:pt idx="2">
                  <c:v>0.34300000000000003</c:v>
                </c:pt>
                <c:pt idx="3">
                  <c:v>0.45700000000000002</c:v>
                </c:pt>
              </c:numCache>
            </c:numRef>
          </c:val>
          <c:extLst>
            <c:ext xmlns:c16="http://schemas.microsoft.com/office/drawing/2014/chart" uri="{C3380CC4-5D6E-409C-BE32-E72D297353CC}">
              <c16:uniqueId val="{00000001-4C26-43FA-8000-C82EBAD6DE16}"/>
            </c:ext>
          </c:extLst>
        </c:ser>
        <c:dLbls>
          <c:showLegendKey val="0"/>
          <c:showVal val="0"/>
          <c:showCatName val="0"/>
          <c:showSerName val="0"/>
          <c:showPercent val="0"/>
          <c:showBubbleSize val="0"/>
        </c:dLbls>
        <c:gapWidth val="58"/>
        <c:axId val="824677"/>
        <c:axId val="324933"/>
      </c:barChart>
      <c:catAx>
        <c:axId val="824677"/>
        <c:scaling>
          <c:orientation val="minMax"/>
        </c:scaling>
        <c:delete val="0"/>
        <c:axPos val="b"/>
        <c:numFmt formatCode="General" sourceLinked="0"/>
        <c:majorTickMark val="none"/>
        <c:minorTickMark val="none"/>
        <c:tickLblPos val="nextTo"/>
        <c:txPr>
          <a:bodyPr/>
          <a:lstStyle/>
          <a:p>
            <a:pPr algn="l">
              <a:defRPr/>
            </a:pPr>
            <a:endParaRPr lang="fi-FI"/>
          </a:p>
        </c:txPr>
        <c:crossAx val="324933"/>
        <c:crosses val="autoZero"/>
        <c:auto val="1"/>
        <c:lblAlgn val="ctr"/>
        <c:lblOffset val="100"/>
        <c:noMultiLvlLbl val="1"/>
      </c:catAx>
      <c:valAx>
        <c:axId val="32493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824677"/>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(KA:2.64, Hajonta:0.86) (Vastauksia:1488)</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9.0999999999999998E-2</c:v>
                </c:pt>
                <c:pt idx="1">
                  <c:v>0.34100000000000003</c:v>
                </c:pt>
                <c:pt idx="2">
                  <c:v>0.40899999999999997</c:v>
                </c:pt>
                <c:pt idx="3">
                  <c:v>0.159</c:v>
                </c:pt>
              </c:numCache>
            </c:numRef>
          </c:val>
          <c:extLst>
            <c:ext xmlns:c16="http://schemas.microsoft.com/office/drawing/2014/chart" uri="{C3380CC4-5D6E-409C-BE32-E72D297353CC}">
              <c16:uniqueId val="{00000000-B75B-4B77-945F-7AD139209163}"/>
            </c:ext>
          </c:extLst>
        </c:ser>
        <c:ser>
          <c:idx val="1"/>
          <c:order val="1"/>
          <c:tx>
            <c:strRef>
              <c:f>T1!$C$1</c:f>
              <c:strCache>
                <c:ptCount val="1"/>
                <c:pt idx="0">
                  <c:v>FB Factor 39 (KA:3.0, Hajonta:0.56) (Vastauksia:32)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0.156</c:v>
                </c:pt>
                <c:pt idx="2">
                  <c:v>0.68799999999999994</c:v>
                </c:pt>
                <c:pt idx="3">
                  <c:v>0.156</c:v>
                </c:pt>
              </c:numCache>
            </c:numRef>
          </c:val>
          <c:extLst>
            <c:ext xmlns:c16="http://schemas.microsoft.com/office/drawing/2014/chart" uri="{C3380CC4-5D6E-409C-BE32-E72D297353CC}">
              <c16:uniqueId val="{00000001-B75B-4B77-945F-7AD139209163}"/>
            </c:ext>
          </c:extLst>
        </c:ser>
        <c:dLbls>
          <c:showLegendKey val="0"/>
          <c:showVal val="0"/>
          <c:showCatName val="0"/>
          <c:showSerName val="0"/>
          <c:showPercent val="0"/>
          <c:showBubbleSize val="0"/>
        </c:dLbls>
        <c:gapWidth val="58"/>
        <c:axId val="447513"/>
        <c:axId val="618444"/>
      </c:barChart>
      <c:catAx>
        <c:axId val="447513"/>
        <c:scaling>
          <c:orientation val="minMax"/>
        </c:scaling>
        <c:delete val="0"/>
        <c:axPos val="b"/>
        <c:numFmt formatCode="General" sourceLinked="0"/>
        <c:majorTickMark val="none"/>
        <c:minorTickMark val="none"/>
        <c:tickLblPos val="nextTo"/>
        <c:txPr>
          <a:bodyPr/>
          <a:lstStyle/>
          <a:p>
            <a:pPr algn="l">
              <a:defRPr/>
            </a:pPr>
            <a:endParaRPr lang="fi-FI"/>
          </a:p>
        </c:txPr>
        <c:crossAx val="618444"/>
        <c:crosses val="autoZero"/>
        <c:auto val="1"/>
        <c:lblAlgn val="ctr"/>
        <c:lblOffset val="100"/>
        <c:noMultiLvlLbl val="1"/>
      </c:catAx>
      <c:valAx>
        <c:axId val="618444"/>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447513"/>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(KA:2.76, Hajonta:0.85) (Vastauksia:1518)</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0.06</c:v>
                </c:pt>
                <c:pt idx="1">
                  <c:v>0.32700000000000001</c:v>
                </c:pt>
                <c:pt idx="2">
                  <c:v>0.40699999999999997</c:v>
                </c:pt>
                <c:pt idx="3">
                  <c:v>0.20599999999999999</c:v>
                </c:pt>
              </c:numCache>
            </c:numRef>
          </c:val>
          <c:extLst>
            <c:ext xmlns:c16="http://schemas.microsoft.com/office/drawing/2014/chart" uri="{C3380CC4-5D6E-409C-BE32-E72D297353CC}">
              <c16:uniqueId val="{00000000-C491-44AD-A2F8-A8D54B6E1CEB}"/>
            </c:ext>
          </c:extLst>
        </c:ser>
        <c:ser>
          <c:idx val="1"/>
          <c:order val="1"/>
          <c:tx>
            <c:strRef>
              <c:f>T1!$C$1</c:f>
              <c:strCache>
                <c:ptCount val="1"/>
                <c:pt idx="0">
                  <c:v>FB Factor 39 (KA:3.29, Hajonta:0.67) (Vastauksia:34)</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0.11799999999999999</c:v>
                </c:pt>
                <c:pt idx="2">
                  <c:v>0.47099999999999997</c:v>
                </c:pt>
                <c:pt idx="3">
                  <c:v>0.41199999999999998</c:v>
                </c:pt>
              </c:numCache>
            </c:numRef>
          </c:val>
          <c:extLst>
            <c:ext xmlns:c16="http://schemas.microsoft.com/office/drawing/2014/chart" uri="{C3380CC4-5D6E-409C-BE32-E72D297353CC}">
              <c16:uniqueId val="{00000001-C491-44AD-A2F8-A8D54B6E1CEB}"/>
            </c:ext>
          </c:extLst>
        </c:ser>
        <c:dLbls>
          <c:showLegendKey val="0"/>
          <c:showVal val="0"/>
          <c:showCatName val="0"/>
          <c:showSerName val="0"/>
          <c:showPercent val="0"/>
          <c:showBubbleSize val="0"/>
        </c:dLbls>
        <c:gapWidth val="58"/>
        <c:axId val="330252"/>
        <c:axId val="851745"/>
      </c:barChart>
      <c:catAx>
        <c:axId val="330252"/>
        <c:scaling>
          <c:orientation val="minMax"/>
        </c:scaling>
        <c:delete val="0"/>
        <c:axPos val="b"/>
        <c:numFmt formatCode="General" sourceLinked="0"/>
        <c:majorTickMark val="none"/>
        <c:minorTickMark val="none"/>
        <c:tickLblPos val="nextTo"/>
        <c:txPr>
          <a:bodyPr/>
          <a:lstStyle/>
          <a:p>
            <a:pPr algn="l">
              <a:defRPr/>
            </a:pPr>
            <a:endParaRPr lang="fi-FI"/>
          </a:p>
        </c:txPr>
        <c:crossAx val="851745"/>
        <c:crosses val="autoZero"/>
        <c:auto val="1"/>
        <c:lblAlgn val="ctr"/>
        <c:lblOffset val="100"/>
        <c:noMultiLvlLbl val="1"/>
      </c:catAx>
      <c:valAx>
        <c:axId val="851745"/>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330252"/>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(KA:2.6, Hajonta:0.91) (Vastauksia:1432)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0.121</c:v>
                </c:pt>
                <c:pt idx="1">
                  <c:v>0.33</c:v>
                </c:pt>
                <c:pt idx="2">
                  <c:v>0.374</c:v>
                </c:pt>
                <c:pt idx="3">
                  <c:v>0.17599999999999999</c:v>
                </c:pt>
              </c:numCache>
            </c:numRef>
          </c:val>
          <c:extLst>
            <c:ext xmlns:c16="http://schemas.microsoft.com/office/drawing/2014/chart" uri="{C3380CC4-5D6E-409C-BE32-E72D297353CC}">
              <c16:uniqueId val="{00000000-AF76-4331-BAF1-1E6D7906158B}"/>
            </c:ext>
          </c:extLst>
        </c:ser>
        <c:ser>
          <c:idx val="1"/>
          <c:order val="1"/>
          <c:tx>
            <c:strRef>
              <c:f>T1!$C$1</c:f>
              <c:strCache>
                <c:ptCount val="1"/>
                <c:pt idx="0">
                  <c:v>FB Factor 39 (KA:3.03, Hajonta:0.63) (Vastauksia:33)</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0.182</c:v>
                </c:pt>
                <c:pt idx="2">
                  <c:v>0.60599999999999998</c:v>
                </c:pt>
                <c:pt idx="3">
                  <c:v>0.21199999999999999</c:v>
                </c:pt>
              </c:numCache>
            </c:numRef>
          </c:val>
          <c:extLst>
            <c:ext xmlns:c16="http://schemas.microsoft.com/office/drawing/2014/chart" uri="{C3380CC4-5D6E-409C-BE32-E72D297353CC}">
              <c16:uniqueId val="{00000001-AF76-4331-BAF1-1E6D7906158B}"/>
            </c:ext>
          </c:extLst>
        </c:ser>
        <c:dLbls>
          <c:showLegendKey val="0"/>
          <c:showVal val="0"/>
          <c:showCatName val="0"/>
          <c:showSerName val="0"/>
          <c:showPercent val="0"/>
          <c:showBubbleSize val="0"/>
        </c:dLbls>
        <c:gapWidth val="58"/>
        <c:axId val="249973"/>
        <c:axId val="793903"/>
      </c:barChart>
      <c:catAx>
        <c:axId val="249973"/>
        <c:scaling>
          <c:orientation val="minMax"/>
        </c:scaling>
        <c:delete val="0"/>
        <c:axPos val="b"/>
        <c:numFmt formatCode="General" sourceLinked="0"/>
        <c:majorTickMark val="none"/>
        <c:minorTickMark val="none"/>
        <c:tickLblPos val="nextTo"/>
        <c:txPr>
          <a:bodyPr/>
          <a:lstStyle/>
          <a:p>
            <a:pPr algn="l">
              <a:defRPr/>
            </a:pPr>
            <a:endParaRPr lang="fi-FI"/>
          </a:p>
        </c:txPr>
        <c:crossAx val="793903"/>
        <c:crosses val="autoZero"/>
        <c:auto val="1"/>
        <c:lblAlgn val="ctr"/>
        <c:lblOffset val="100"/>
        <c:noMultiLvlLbl val="1"/>
      </c:catAx>
      <c:valAx>
        <c:axId val="79390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249973"/>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(KA:2.83, Hajonta:0.86) (Vastauksia:1513)</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7.5999999999999998E-2</c:v>
                </c:pt>
                <c:pt idx="1">
                  <c:v>0.24299999999999999</c:v>
                </c:pt>
                <c:pt idx="2">
                  <c:v>0.45800000000000002</c:v>
                </c:pt>
                <c:pt idx="3">
                  <c:v>0.223</c:v>
                </c:pt>
              </c:numCache>
            </c:numRef>
          </c:val>
          <c:extLst>
            <c:ext xmlns:c16="http://schemas.microsoft.com/office/drawing/2014/chart" uri="{C3380CC4-5D6E-409C-BE32-E72D297353CC}">
              <c16:uniqueId val="{00000000-CA75-4218-877C-AEF982A2F8E3}"/>
            </c:ext>
          </c:extLst>
        </c:ser>
        <c:ser>
          <c:idx val="1"/>
          <c:order val="1"/>
          <c:tx>
            <c:strRef>
              <c:f>T1!$C$1</c:f>
              <c:strCache>
                <c:ptCount val="1"/>
                <c:pt idx="0">
                  <c:v>FB Factor 39 (KA:3.09, Hajonta:0.69) (Vastauksia:35)</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0.2</c:v>
                </c:pt>
                <c:pt idx="2">
                  <c:v>0.51400000000000001</c:v>
                </c:pt>
                <c:pt idx="3">
                  <c:v>0.28599999999999998</c:v>
                </c:pt>
              </c:numCache>
            </c:numRef>
          </c:val>
          <c:extLst>
            <c:ext xmlns:c16="http://schemas.microsoft.com/office/drawing/2014/chart" uri="{C3380CC4-5D6E-409C-BE32-E72D297353CC}">
              <c16:uniqueId val="{00000001-CA75-4218-877C-AEF982A2F8E3}"/>
            </c:ext>
          </c:extLst>
        </c:ser>
        <c:dLbls>
          <c:showLegendKey val="0"/>
          <c:showVal val="0"/>
          <c:showCatName val="0"/>
          <c:showSerName val="0"/>
          <c:showPercent val="0"/>
          <c:showBubbleSize val="0"/>
        </c:dLbls>
        <c:gapWidth val="58"/>
        <c:axId val="960816"/>
        <c:axId val="188583"/>
      </c:barChart>
      <c:catAx>
        <c:axId val="960816"/>
        <c:scaling>
          <c:orientation val="minMax"/>
        </c:scaling>
        <c:delete val="0"/>
        <c:axPos val="b"/>
        <c:numFmt formatCode="General" sourceLinked="0"/>
        <c:majorTickMark val="none"/>
        <c:minorTickMark val="none"/>
        <c:tickLblPos val="nextTo"/>
        <c:txPr>
          <a:bodyPr/>
          <a:lstStyle/>
          <a:p>
            <a:pPr algn="l">
              <a:defRPr/>
            </a:pPr>
            <a:endParaRPr lang="fi-FI"/>
          </a:p>
        </c:txPr>
        <c:crossAx val="188583"/>
        <c:crosses val="autoZero"/>
        <c:auto val="1"/>
        <c:lblAlgn val="ctr"/>
        <c:lblOffset val="100"/>
        <c:noMultiLvlLbl val="1"/>
      </c:catAx>
      <c:valAx>
        <c:axId val="18858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960816"/>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T1!$A$2:$A$8</c:f>
              <c:strCache>
                <c:ptCount val="7"/>
                <c:pt idx="0">
                  <c:v>Seurassa on riittävästi henkilöitä tarvittaviin tehtäviin</c:v>
                </c:pt>
                <c:pt idx="1">
                  <c:v>Seurassa on ihmislähtöinen johtamistapa</c:v>
                </c:pt>
                <c:pt idx="2">
                  <c:v>Uusia seuratoimijoita pyydetään aktiivisesti mukaan</c:v>
                </c:pt>
                <c:pt idx="3">
                  <c:v>Seuratoimijat perehdytetään tehtäviinsä</c:v>
                </c:pt>
                <c:pt idx="4">
                  <c:v>Seuratoimijoiden kanssa keskustellaan koulutushalukkuudesta ja -tarpeesta</c:v>
                </c:pt>
                <c:pt idx="5">
                  <c:v>Seuratoimijoille tarjotaan tehtävään sopivaa koulutusta</c:v>
                </c:pt>
                <c:pt idx="6">
                  <c:v>Seuratoimijat ovat osaavia</c:v>
                </c:pt>
              </c:strCache>
            </c:strRef>
          </c:cat>
          <c:val>
            <c:numRef>
              <c:f>T1!$B$2:$B$8</c:f>
              <c:numCache>
                <c:formatCode>General</c:formatCode>
                <c:ptCount val="7"/>
                <c:pt idx="0">
                  <c:v>2.5</c:v>
                </c:pt>
                <c:pt idx="1">
                  <c:v>3</c:v>
                </c:pt>
                <c:pt idx="2">
                  <c:v>2.7</c:v>
                </c:pt>
                <c:pt idx="3">
                  <c:v>2.6</c:v>
                </c:pt>
                <c:pt idx="4">
                  <c:v>2.6</c:v>
                </c:pt>
                <c:pt idx="5">
                  <c:v>2.6</c:v>
                </c:pt>
                <c:pt idx="6">
                  <c:v>2.9</c:v>
                </c:pt>
              </c:numCache>
            </c:numRef>
          </c:val>
          <c:extLst>
            <c:ext xmlns:c16="http://schemas.microsoft.com/office/drawing/2014/chart" uri="{C3380CC4-5D6E-409C-BE32-E72D297353CC}">
              <c16:uniqueId val="{00000000-D21E-4CA3-9803-FF18D94FEB1C}"/>
            </c:ext>
          </c:extLst>
        </c:ser>
        <c:ser>
          <c:idx val="1"/>
          <c:order val="1"/>
          <c:tx>
            <c:strRef>
              <c:f>T1!$C$1</c:f>
              <c:strCache>
                <c:ptCount val="1"/>
                <c:pt idx="0">
                  <c:v>FB Factor 39</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T1!$A$2:$A$8</c:f>
              <c:strCache>
                <c:ptCount val="7"/>
                <c:pt idx="0">
                  <c:v>Seurassa on riittävästi henkilöitä tarvittaviin tehtäviin</c:v>
                </c:pt>
                <c:pt idx="1">
                  <c:v>Seurassa on ihmislähtöinen johtamistapa</c:v>
                </c:pt>
                <c:pt idx="2">
                  <c:v>Uusia seuratoimijoita pyydetään aktiivisesti mukaan</c:v>
                </c:pt>
                <c:pt idx="3">
                  <c:v>Seuratoimijat perehdytetään tehtäviinsä</c:v>
                </c:pt>
                <c:pt idx="4">
                  <c:v>Seuratoimijoiden kanssa keskustellaan koulutushalukkuudesta ja -tarpeesta</c:v>
                </c:pt>
                <c:pt idx="5">
                  <c:v>Seuratoimijoille tarjotaan tehtävään sopivaa koulutusta</c:v>
                </c:pt>
                <c:pt idx="6">
                  <c:v>Seuratoimijat ovat osaavia</c:v>
                </c:pt>
              </c:strCache>
            </c:strRef>
          </c:cat>
          <c:val>
            <c:numRef>
              <c:f>T1!$C$2:$C$8</c:f>
              <c:numCache>
                <c:formatCode>General</c:formatCode>
                <c:ptCount val="7"/>
                <c:pt idx="0">
                  <c:v>3.2</c:v>
                </c:pt>
                <c:pt idx="1">
                  <c:v>3.5</c:v>
                </c:pt>
                <c:pt idx="2">
                  <c:v>3.3</c:v>
                </c:pt>
                <c:pt idx="3">
                  <c:v>3.1</c:v>
                </c:pt>
                <c:pt idx="4">
                  <c:v>3.1</c:v>
                </c:pt>
                <c:pt idx="5">
                  <c:v>3.2</c:v>
                </c:pt>
                <c:pt idx="6">
                  <c:v>3.3</c:v>
                </c:pt>
              </c:numCache>
            </c:numRef>
          </c:val>
          <c:extLst>
            <c:ext xmlns:c16="http://schemas.microsoft.com/office/drawing/2014/chart" uri="{C3380CC4-5D6E-409C-BE32-E72D297353CC}">
              <c16:uniqueId val="{00000001-D21E-4CA3-9803-FF18D94FEB1C}"/>
            </c:ext>
          </c:extLst>
        </c:ser>
        <c:dLbls>
          <c:showLegendKey val="0"/>
          <c:showVal val="0"/>
          <c:showCatName val="0"/>
          <c:showSerName val="0"/>
          <c:showPercent val="0"/>
          <c:showBubbleSize val="0"/>
        </c:dLbls>
        <c:gapWidth val="58"/>
        <c:axId val="152616"/>
        <c:axId val="356813"/>
      </c:barChart>
      <c:catAx>
        <c:axId val="152616"/>
        <c:scaling>
          <c:orientation val="maxMin"/>
        </c:scaling>
        <c:delete val="0"/>
        <c:axPos val="l"/>
        <c:numFmt formatCode="General" sourceLinked="0"/>
        <c:majorTickMark val="none"/>
        <c:minorTickMark val="none"/>
        <c:tickLblPos val="nextTo"/>
        <c:txPr>
          <a:bodyPr/>
          <a:lstStyle/>
          <a:p>
            <a:pPr algn="l">
              <a:defRPr/>
            </a:pPr>
            <a:endParaRPr lang="fi-FI"/>
          </a:p>
        </c:txPr>
        <c:crossAx val="356813"/>
        <c:crosses val="autoZero"/>
        <c:auto val="1"/>
        <c:lblAlgn val="ctr"/>
        <c:lblOffset val="100"/>
        <c:noMultiLvlLbl val="1"/>
      </c:catAx>
      <c:valAx>
        <c:axId val="356813"/>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a:pPr>
            <a:endParaRPr lang="fi-FI"/>
          </a:p>
        </c:txPr>
        <c:crossAx val="152616"/>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T1!$A$2:$A$3</c:f>
              <c:strCache>
                <c:ptCount val="2"/>
                <c:pt idx="0">
                  <c:v>Seurassa on yhdessä suunniteltu toimintatapa, miten toimitaan, kun seuratoimija tarvitsee tukea tehtäviensä hoitamiseen (erilaiset ongelmatilanteet, yllättävät haasteet omassa elämässä tmv.)</c:v>
                </c:pt>
                <c:pt idx="1">
                  <c:v>Seuran/salibandyn arvot näkyvät konkreettisesti toiminnassa</c:v>
                </c:pt>
              </c:strCache>
            </c:strRef>
          </c:cat>
          <c:val>
            <c:numRef>
              <c:f>T1!$B$2:$B$3</c:f>
              <c:numCache>
                <c:formatCode>General</c:formatCode>
                <c:ptCount val="2"/>
                <c:pt idx="0">
                  <c:v>2.4</c:v>
                </c:pt>
                <c:pt idx="1">
                  <c:v>2.8</c:v>
                </c:pt>
              </c:numCache>
            </c:numRef>
          </c:val>
          <c:extLst>
            <c:ext xmlns:c16="http://schemas.microsoft.com/office/drawing/2014/chart" uri="{C3380CC4-5D6E-409C-BE32-E72D297353CC}">
              <c16:uniqueId val="{00000000-C53F-416D-B8D0-7CB6380F07DD}"/>
            </c:ext>
          </c:extLst>
        </c:ser>
        <c:ser>
          <c:idx val="1"/>
          <c:order val="1"/>
          <c:tx>
            <c:strRef>
              <c:f>T1!$C$1</c:f>
              <c:strCache>
                <c:ptCount val="1"/>
                <c:pt idx="0">
                  <c:v>FB Factor 39</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T1!$A$2:$A$3</c:f>
              <c:strCache>
                <c:ptCount val="2"/>
                <c:pt idx="0">
                  <c:v>Seurassa on yhdessä suunniteltu toimintatapa, miten toimitaan, kun seuratoimija tarvitsee tukea tehtäviensä hoitamiseen (erilaiset ongelmatilanteet, yllättävät haasteet omassa elämässä tmv.)</c:v>
                </c:pt>
                <c:pt idx="1">
                  <c:v>Seuran/salibandyn arvot näkyvät konkreettisesti toiminnassa</c:v>
                </c:pt>
              </c:strCache>
            </c:strRef>
          </c:cat>
          <c:val>
            <c:numRef>
              <c:f>T1!$C$2:$C$3</c:f>
              <c:numCache>
                <c:formatCode>General</c:formatCode>
                <c:ptCount val="2"/>
                <c:pt idx="0">
                  <c:v>2.8</c:v>
                </c:pt>
                <c:pt idx="1">
                  <c:v>3.3</c:v>
                </c:pt>
              </c:numCache>
            </c:numRef>
          </c:val>
          <c:extLst>
            <c:ext xmlns:c16="http://schemas.microsoft.com/office/drawing/2014/chart" uri="{C3380CC4-5D6E-409C-BE32-E72D297353CC}">
              <c16:uniqueId val="{00000001-C53F-416D-B8D0-7CB6380F07DD}"/>
            </c:ext>
          </c:extLst>
        </c:ser>
        <c:dLbls>
          <c:showLegendKey val="0"/>
          <c:showVal val="0"/>
          <c:showCatName val="0"/>
          <c:showSerName val="0"/>
          <c:showPercent val="0"/>
          <c:showBubbleSize val="0"/>
        </c:dLbls>
        <c:gapWidth val="58"/>
        <c:axId val="185152"/>
        <c:axId val="203879"/>
      </c:barChart>
      <c:catAx>
        <c:axId val="185152"/>
        <c:scaling>
          <c:orientation val="maxMin"/>
        </c:scaling>
        <c:delete val="0"/>
        <c:axPos val="l"/>
        <c:numFmt formatCode="General" sourceLinked="0"/>
        <c:majorTickMark val="none"/>
        <c:minorTickMark val="none"/>
        <c:tickLblPos val="nextTo"/>
        <c:txPr>
          <a:bodyPr/>
          <a:lstStyle/>
          <a:p>
            <a:pPr algn="l">
              <a:defRPr/>
            </a:pPr>
            <a:endParaRPr lang="fi-FI"/>
          </a:p>
        </c:txPr>
        <c:crossAx val="203879"/>
        <c:crosses val="autoZero"/>
        <c:auto val="1"/>
        <c:lblAlgn val="ctr"/>
        <c:lblOffset val="100"/>
        <c:noMultiLvlLbl val="1"/>
      </c:catAx>
      <c:valAx>
        <c:axId val="203879"/>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a:pPr>
            <a:endParaRPr lang="fi-FI"/>
          </a:p>
        </c:txPr>
        <c:crossAx val="185152"/>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(KA:2.51, Hajonta:0.89) (Vastauksia:912)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0.122</c:v>
                </c:pt>
                <c:pt idx="1">
                  <c:v>0.39300000000000002</c:v>
                </c:pt>
                <c:pt idx="2">
                  <c:v>0.33700000000000002</c:v>
                </c:pt>
                <c:pt idx="3">
                  <c:v>0.14899999999999999</c:v>
                </c:pt>
              </c:numCache>
            </c:numRef>
          </c:val>
          <c:extLst>
            <c:ext xmlns:c16="http://schemas.microsoft.com/office/drawing/2014/chart" uri="{C3380CC4-5D6E-409C-BE32-E72D297353CC}">
              <c16:uniqueId val="{00000000-BBD6-4E20-B0A1-94A54BCF0D2E}"/>
            </c:ext>
          </c:extLst>
        </c:ser>
        <c:ser>
          <c:idx val="1"/>
          <c:order val="1"/>
          <c:tx>
            <c:strRef>
              <c:f>T1!$C$1</c:f>
              <c:strCache>
                <c:ptCount val="1"/>
                <c:pt idx="0">
                  <c:v>FB Factor 39 (KA:3.24, Hajonta:0.61) (Vastauksia:21)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9.5000000000000001E-2</c:v>
                </c:pt>
                <c:pt idx="2">
                  <c:v>0.57099999999999995</c:v>
                </c:pt>
                <c:pt idx="3">
                  <c:v>0.33300000000000002</c:v>
                </c:pt>
              </c:numCache>
            </c:numRef>
          </c:val>
          <c:extLst>
            <c:ext xmlns:c16="http://schemas.microsoft.com/office/drawing/2014/chart" uri="{C3380CC4-5D6E-409C-BE32-E72D297353CC}">
              <c16:uniqueId val="{00000001-BBD6-4E20-B0A1-94A54BCF0D2E}"/>
            </c:ext>
          </c:extLst>
        </c:ser>
        <c:dLbls>
          <c:showLegendKey val="0"/>
          <c:showVal val="0"/>
          <c:showCatName val="0"/>
          <c:showSerName val="0"/>
          <c:showPercent val="0"/>
          <c:showBubbleSize val="0"/>
        </c:dLbls>
        <c:gapWidth val="58"/>
        <c:axId val="241785"/>
        <c:axId val="774278"/>
      </c:barChart>
      <c:catAx>
        <c:axId val="241785"/>
        <c:scaling>
          <c:orientation val="minMax"/>
        </c:scaling>
        <c:delete val="0"/>
        <c:axPos val="b"/>
        <c:numFmt formatCode="General" sourceLinked="0"/>
        <c:majorTickMark val="none"/>
        <c:minorTickMark val="none"/>
        <c:tickLblPos val="nextTo"/>
        <c:txPr>
          <a:bodyPr/>
          <a:lstStyle/>
          <a:p>
            <a:pPr algn="l">
              <a:defRPr/>
            </a:pPr>
            <a:endParaRPr lang="fi-FI"/>
          </a:p>
        </c:txPr>
        <c:crossAx val="774278"/>
        <c:crosses val="autoZero"/>
        <c:auto val="1"/>
        <c:lblAlgn val="ctr"/>
        <c:lblOffset val="100"/>
        <c:noMultiLvlLbl val="1"/>
      </c:catAx>
      <c:valAx>
        <c:axId val="774278"/>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241785"/>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 (KA:3.05, Hajonta:1.3) (Vastauksia:1691)</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20 vuotta</c:v>
                </c:pt>
                <c:pt idx="1">
                  <c:v>21-30 vuotta</c:v>
                </c:pt>
                <c:pt idx="2">
                  <c:v>31-40 vuotta</c:v>
                </c:pt>
                <c:pt idx="3">
                  <c:v>41-50 vuotta</c:v>
                </c:pt>
                <c:pt idx="4">
                  <c:v>Yli 50 vuotta</c:v>
                </c:pt>
              </c:strCache>
            </c:strRef>
          </c:cat>
          <c:val>
            <c:numRef>
              <c:f>T1!$B$2:$B$6</c:f>
              <c:numCache>
                <c:formatCode>General</c:formatCode>
                <c:ptCount val="5"/>
                <c:pt idx="0">
                  <c:v>0.19600000000000001</c:v>
                </c:pt>
                <c:pt idx="1">
                  <c:v>0.129</c:v>
                </c:pt>
                <c:pt idx="2">
                  <c:v>0.20799999999999999</c:v>
                </c:pt>
                <c:pt idx="3">
                  <c:v>0.36099999999999999</c:v>
                </c:pt>
                <c:pt idx="4">
                  <c:v>0.106</c:v>
                </c:pt>
              </c:numCache>
            </c:numRef>
          </c:val>
          <c:extLst>
            <c:ext xmlns:c16="http://schemas.microsoft.com/office/drawing/2014/chart" uri="{C3380CC4-5D6E-409C-BE32-E72D297353CC}">
              <c16:uniqueId val="{00000000-1308-4B98-A09B-C16ADC1245B2}"/>
            </c:ext>
          </c:extLst>
        </c:ser>
        <c:ser>
          <c:idx val="1"/>
          <c:order val="1"/>
          <c:tx>
            <c:strRef>
              <c:f>T1!$C$1</c:f>
              <c:strCache>
                <c:ptCount val="1"/>
                <c:pt idx="0">
                  <c:v>FB Factor 39 (KA:2.85, Hajonta:1.33) (Vastauksia:39)</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20 vuotta</c:v>
                </c:pt>
                <c:pt idx="1">
                  <c:v>21-30 vuotta</c:v>
                </c:pt>
                <c:pt idx="2">
                  <c:v>31-40 vuotta</c:v>
                </c:pt>
                <c:pt idx="3">
                  <c:v>41-50 vuotta</c:v>
                </c:pt>
                <c:pt idx="4">
                  <c:v>Yli 50 vuotta</c:v>
                </c:pt>
              </c:strCache>
            </c:strRef>
          </c:cat>
          <c:val>
            <c:numRef>
              <c:f>T1!$C$2:$C$6</c:f>
              <c:numCache>
                <c:formatCode>General</c:formatCode>
                <c:ptCount val="5"/>
                <c:pt idx="0">
                  <c:v>0.28199999999999997</c:v>
                </c:pt>
                <c:pt idx="1">
                  <c:v>7.6999999999999999E-2</c:v>
                </c:pt>
                <c:pt idx="2">
                  <c:v>0.20499999999999999</c:v>
                </c:pt>
                <c:pt idx="3">
                  <c:v>0.38500000000000001</c:v>
                </c:pt>
                <c:pt idx="4">
                  <c:v>5.0999999999999997E-2</c:v>
                </c:pt>
              </c:numCache>
            </c:numRef>
          </c:val>
          <c:extLst>
            <c:ext xmlns:c16="http://schemas.microsoft.com/office/drawing/2014/chart" uri="{C3380CC4-5D6E-409C-BE32-E72D297353CC}">
              <c16:uniqueId val="{00000001-1308-4B98-A09B-C16ADC1245B2}"/>
            </c:ext>
          </c:extLst>
        </c:ser>
        <c:dLbls>
          <c:showLegendKey val="0"/>
          <c:showVal val="0"/>
          <c:showCatName val="0"/>
          <c:showSerName val="0"/>
          <c:showPercent val="0"/>
          <c:showBubbleSize val="0"/>
        </c:dLbls>
        <c:gapWidth val="58"/>
        <c:axId val="348471"/>
        <c:axId val="246354"/>
      </c:barChart>
      <c:catAx>
        <c:axId val="348471"/>
        <c:scaling>
          <c:orientation val="maxMin"/>
        </c:scaling>
        <c:delete val="0"/>
        <c:axPos val="l"/>
        <c:numFmt formatCode="General" sourceLinked="0"/>
        <c:majorTickMark val="none"/>
        <c:minorTickMark val="none"/>
        <c:tickLblPos val="nextTo"/>
        <c:txPr>
          <a:bodyPr/>
          <a:lstStyle/>
          <a:p>
            <a:pPr algn="l">
              <a:defRPr sz="1000" b="0" spc="100">
                <a:solidFill>
                  <a:srgbClr val="FCFCFC"/>
                </a:solidFill>
                <a:latin typeface="Arial"/>
              </a:defRPr>
            </a:pPr>
            <a:endParaRPr lang="fi-FI"/>
          </a:p>
        </c:txPr>
        <c:crossAx val="246354"/>
        <c:crosses val="autoZero"/>
        <c:auto val="1"/>
        <c:lblAlgn val="ctr"/>
        <c:lblOffset val="100"/>
        <c:noMultiLvlLbl val="1"/>
      </c:catAx>
      <c:valAx>
        <c:axId val="246354"/>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FCFCFC"/>
                </a:solidFill>
                <a:latin typeface="Arial"/>
              </a:defRPr>
            </a:pPr>
            <a:endParaRPr lang="fi-FI"/>
          </a:p>
        </c:txPr>
        <c:crossAx val="348471"/>
        <c:crosses val="autoZero"/>
        <c:crossBetween val="between"/>
        <c:majorUnit val="0.2"/>
      </c:valAx>
    </c:plotArea>
    <c:legend>
      <c:legendPos val="b"/>
      <c:overlay val="0"/>
      <c:txPr>
        <a:bodyPr/>
        <a:lstStyle/>
        <a:p>
          <a:pPr algn="l">
            <a:defRPr sz="1000" b="0" spc="100">
              <a:solidFill>
                <a:srgbClr val="FCFCFC"/>
              </a:solidFill>
              <a:latin typeface="Arial"/>
            </a:defRPr>
          </a:pPr>
          <a:endParaRPr lang="fi-FI"/>
        </a:p>
      </c:txPr>
    </c:legend>
    <c:plotVisOnly val="1"/>
    <c:dispBlanksAs val="gap"/>
    <c:showDLblsOverMax val="1"/>
  </c:chart>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(KA:2.96, Hajonta:0.87) (Vastauksia:934)</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7.1999999999999995E-2</c:v>
                </c:pt>
                <c:pt idx="1">
                  <c:v>0.185</c:v>
                </c:pt>
                <c:pt idx="2">
                  <c:v>0.45600000000000002</c:v>
                </c:pt>
                <c:pt idx="3">
                  <c:v>0.28699999999999998</c:v>
                </c:pt>
              </c:numCache>
            </c:numRef>
          </c:val>
          <c:extLst>
            <c:ext xmlns:c16="http://schemas.microsoft.com/office/drawing/2014/chart" uri="{C3380CC4-5D6E-409C-BE32-E72D297353CC}">
              <c16:uniqueId val="{00000000-9AB3-4B31-8109-016F87C21F1D}"/>
            </c:ext>
          </c:extLst>
        </c:ser>
        <c:ser>
          <c:idx val="1"/>
          <c:order val="1"/>
          <c:tx>
            <c:strRef>
              <c:f>T1!$C$1</c:f>
              <c:strCache>
                <c:ptCount val="1"/>
                <c:pt idx="0">
                  <c:v>FB Factor 39 (KA:3.48, Hajonta:0.59) (Vastauksia:21)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4.8000000000000001E-2</c:v>
                </c:pt>
                <c:pt idx="2">
                  <c:v>0.42899999999999999</c:v>
                </c:pt>
                <c:pt idx="3">
                  <c:v>0.52400000000000002</c:v>
                </c:pt>
              </c:numCache>
            </c:numRef>
          </c:val>
          <c:extLst>
            <c:ext xmlns:c16="http://schemas.microsoft.com/office/drawing/2014/chart" uri="{C3380CC4-5D6E-409C-BE32-E72D297353CC}">
              <c16:uniqueId val="{00000001-9AB3-4B31-8109-016F87C21F1D}"/>
            </c:ext>
          </c:extLst>
        </c:ser>
        <c:dLbls>
          <c:showLegendKey val="0"/>
          <c:showVal val="0"/>
          <c:showCatName val="0"/>
          <c:showSerName val="0"/>
          <c:showPercent val="0"/>
          <c:showBubbleSize val="0"/>
        </c:dLbls>
        <c:gapWidth val="58"/>
        <c:axId val="83778"/>
        <c:axId val="250519"/>
      </c:barChart>
      <c:catAx>
        <c:axId val="83778"/>
        <c:scaling>
          <c:orientation val="minMax"/>
        </c:scaling>
        <c:delete val="0"/>
        <c:axPos val="b"/>
        <c:numFmt formatCode="General" sourceLinked="0"/>
        <c:majorTickMark val="none"/>
        <c:minorTickMark val="none"/>
        <c:tickLblPos val="nextTo"/>
        <c:txPr>
          <a:bodyPr/>
          <a:lstStyle/>
          <a:p>
            <a:pPr algn="l">
              <a:defRPr/>
            </a:pPr>
            <a:endParaRPr lang="fi-FI"/>
          </a:p>
        </c:txPr>
        <c:crossAx val="250519"/>
        <c:crosses val="autoZero"/>
        <c:auto val="1"/>
        <c:lblAlgn val="ctr"/>
        <c:lblOffset val="100"/>
        <c:noMultiLvlLbl val="1"/>
      </c:catAx>
      <c:valAx>
        <c:axId val="250519"/>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83778"/>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(KA:2.68, Hajonta:0.86) (Vastauksia:916)</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8.6999999999999994E-2</c:v>
                </c:pt>
                <c:pt idx="1">
                  <c:v>0.317</c:v>
                </c:pt>
                <c:pt idx="2">
                  <c:v>0.42</c:v>
                </c:pt>
                <c:pt idx="3">
                  <c:v>0.17599999999999999</c:v>
                </c:pt>
              </c:numCache>
            </c:numRef>
          </c:val>
          <c:extLst>
            <c:ext xmlns:c16="http://schemas.microsoft.com/office/drawing/2014/chart" uri="{C3380CC4-5D6E-409C-BE32-E72D297353CC}">
              <c16:uniqueId val="{00000000-0820-4A5C-A7D7-C87B7E36A48E}"/>
            </c:ext>
          </c:extLst>
        </c:ser>
        <c:ser>
          <c:idx val="1"/>
          <c:order val="1"/>
          <c:tx>
            <c:strRef>
              <c:f>T1!$C$1</c:f>
              <c:strCache>
                <c:ptCount val="1"/>
                <c:pt idx="0">
                  <c:v>FB Factor 39 (KA:3.3, Hajonta:0.64) (Vastauksia:20)</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0.1</c:v>
                </c:pt>
                <c:pt idx="2">
                  <c:v>0.5</c:v>
                </c:pt>
                <c:pt idx="3">
                  <c:v>0.4</c:v>
                </c:pt>
              </c:numCache>
            </c:numRef>
          </c:val>
          <c:extLst>
            <c:ext xmlns:c16="http://schemas.microsoft.com/office/drawing/2014/chart" uri="{C3380CC4-5D6E-409C-BE32-E72D297353CC}">
              <c16:uniqueId val="{00000001-0820-4A5C-A7D7-C87B7E36A48E}"/>
            </c:ext>
          </c:extLst>
        </c:ser>
        <c:dLbls>
          <c:showLegendKey val="0"/>
          <c:showVal val="0"/>
          <c:showCatName val="0"/>
          <c:showSerName val="0"/>
          <c:showPercent val="0"/>
          <c:showBubbleSize val="0"/>
        </c:dLbls>
        <c:gapWidth val="58"/>
        <c:axId val="211539"/>
        <c:axId val="304201"/>
      </c:barChart>
      <c:catAx>
        <c:axId val="211539"/>
        <c:scaling>
          <c:orientation val="minMax"/>
        </c:scaling>
        <c:delete val="0"/>
        <c:axPos val="b"/>
        <c:numFmt formatCode="General" sourceLinked="0"/>
        <c:majorTickMark val="none"/>
        <c:minorTickMark val="none"/>
        <c:tickLblPos val="nextTo"/>
        <c:txPr>
          <a:bodyPr/>
          <a:lstStyle/>
          <a:p>
            <a:pPr algn="l">
              <a:defRPr/>
            </a:pPr>
            <a:endParaRPr lang="fi-FI"/>
          </a:p>
        </c:txPr>
        <c:crossAx val="304201"/>
        <c:crosses val="autoZero"/>
        <c:auto val="1"/>
        <c:lblAlgn val="ctr"/>
        <c:lblOffset val="100"/>
        <c:noMultiLvlLbl val="1"/>
      </c:catAx>
      <c:valAx>
        <c:axId val="304201"/>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211539"/>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(KA:2.55, Hajonta:0.85) (Vastauksia:896)</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0.112</c:v>
                </c:pt>
                <c:pt idx="1">
                  <c:v>0.35199999999999998</c:v>
                </c:pt>
                <c:pt idx="2">
                  <c:v>0.40699999999999997</c:v>
                </c:pt>
                <c:pt idx="3">
                  <c:v>0.129</c:v>
                </c:pt>
              </c:numCache>
            </c:numRef>
          </c:val>
          <c:extLst>
            <c:ext xmlns:c16="http://schemas.microsoft.com/office/drawing/2014/chart" uri="{C3380CC4-5D6E-409C-BE32-E72D297353CC}">
              <c16:uniqueId val="{00000000-D129-4933-BB35-BBDAD663C376}"/>
            </c:ext>
          </c:extLst>
        </c:ser>
        <c:ser>
          <c:idx val="1"/>
          <c:order val="1"/>
          <c:tx>
            <c:strRef>
              <c:f>T1!$C$1</c:f>
              <c:strCache>
                <c:ptCount val="1"/>
                <c:pt idx="0">
                  <c:v>FB Factor 39 (KA:3.1, Hajonta:0.7) (Vastauksia:20)</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0.2</c:v>
                </c:pt>
                <c:pt idx="2">
                  <c:v>0.5</c:v>
                </c:pt>
                <c:pt idx="3">
                  <c:v>0.3</c:v>
                </c:pt>
              </c:numCache>
            </c:numRef>
          </c:val>
          <c:extLst>
            <c:ext xmlns:c16="http://schemas.microsoft.com/office/drawing/2014/chart" uri="{C3380CC4-5D6E-409C-BE32-E72D297353CC}">
              <c16:uniqueId val="{00000001-D129-4933-BB35-BBDAD663C376}"/>
            </c:ext>
          </c:extLst>
        </c:ser>
        <c:dLbls>
          <c:showLegendKey val="0"/>
          <c:showVal val="0"/>
          <c:showCatName val="0"/>
          <c:showSerName val="0"/>
          <c:showPercent val="0"/>
          <c:showBubbleSize val="0"/>
        </c:dLbls>
        <c:gapWidth val="58"/>
        <c:axId val="361195"/>
        <c:axId val="489984"/>
      </c:barChart>
      <c:catAx>
        <c:axId val="361195"/>
        <c:scaling>
          <c:orientation val="minMax"/>
        </c:scaling>
        <c:delete val="0"/>
        <c:axPos val="b"/>
        <c:numFmt formatCode="General" sourceLinked="0"/>
        <c:majorTickMark val="none"/>
        <c:minorTickMark val="none"/>
        <c:tickLblPos val="nextTo"/>
        <c:txPr>
          <a:bodyPr/>
          <a:lstStyle/>
          <a:p>
            <a:pPr algn="l">
              <a:defRPr/>
            </a:pPr>
            <a:endParaRPr lang="fi-FI"/>
          </a:p>
        </c:txPr>
        <c:crossAx val="489984"/>
        <c:crosses val="autoZero"/>
        <c:auto val="1"/>
        <c:lblAlgn val="ctr"/>
        <c:lblOffset val="100"/>
        <c:noMultiLvlLbl val="1"/>
      </c:catAx>
      <c:valAx>
        <c:axId val="489984"/>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361195"/>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(KA:2.57, Hajonta:0.86) (Vastauksia:886)</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0.12</c:v>
                </c:pt>
                <c:pt idx="1">
                  <c:v>0.32300000000000001</c:v>
                </c:pt>
                <c:pt idx="2">
                  <c:v>0.43</c:v>
                </c:pt>
                <c:pt idx="3">
                  <c:v>0.128</c:v>
                </c:pt>
              </c:numCache>
            </c:numRef>
          </c:val>
          <c:extLst>
            <c:ext xmlns:c16="http://schemas.microsoft.com/office/drawing/2014/chart" uri="{C3380CC4-5D6E-409C-BE32-E72D297353CC}">
              <c16:uniqueId val="{00000000-0A55-4115-8253-3F9BC2831FC8}"/>
            </c:ext>
          </c:extLst>
        </c:ser>
        <c:ser>
          <c:idx val="1"/>
          <c:order val="1"/>
          <c:tx>
            <c:strRef>
              <c:f>T1!$C$1</c:f>
              <c:strCache>
                <c:ptCount val="1"/>
                <c:pt idx="0">
                  <c:v>FB Factor 39 (KA:3.05, Hajonta:0.74) (Vastauksia:20)</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0.25</c:v>
                </c:pt>
                <c:pt idx="2">
                  <c:v>0.45</c:v>
                </c:pt>
                <c:pt idx="3">
                  <c:v>0.3</c:v>
                </c:pt>
              </c:numCache>
            </c:numRef>
          </c:val>
          <c:extLst>
            <c:ext xmlns:c16="http://schemas.microsoft.com/office/drawing/2014/chart" uri="{C3380CC4-5D6E-409C-BE32-E72D297353CC}">
              <c16:uniqueId val="{00000001-0A55-4115-8253-3F9BC2831FC8}"/>
            </c:ext>
          </c:extLst>
        </c:ser>
        <c:dLbls>
          <c:showLegendKey val="0"/>
          <c:showVal val="0"/>
          <c:showCatName val="0"/>
          <c:showSerName val="0"/>
          <c:showPercent val="0"/>
          <c:showBubbleSize val="0"/>
        </c:dLbls>
        <c:gapWidth val="58"/>
        <c:axId val="870861"/>
        <c:axId val="910541"/>
      </c:barChart>
      <c:catAx>
        <c:axId val="870861"/>
        <c:scaling>
          <c:orientation val="minMax"/>
        </c:scaling>
        <c:delete val="0"/>
        <c:axPos val="b"/>
        <c:numFmt formatCode="General" sourceLinked="0"/>
        <c:majorTickMark val="none"/>
        <c:minorTickMark val="none"/>
        <c:tickLblPos val="nextTo"/>
        <c:txPr>
          <a:bodyPr/>
          <a:lstStyle/>
          <a:p>
            <a:pPr algn="l">
              <a:defRPr/>
            </a:pPr>
            <a:endParaRPr lang="fi-FI"/>
          </a:p>
        </c:txPr>
        <c:crossAx val="910541"/>
        <c:crosses val="autoZero"/>
        <c:auto val="1"/>
        <c:lblAlgn val="ctr"/>
        <c:lblOffset val="100"/>
        <c:noMultiLvlLbl val="1"/>
      </c:catAx>
      <c:valAx>
        <c:axId val="910541"/>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870861"/>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(KA:2.56, Hajonta:0.86) (Vastauksia:875)</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0.11700000000000001</c:v>
                </c:pt>
                <c:pt idx="1">
                  <c:v>0.34200000000000003</c:v>
                </c:pt>
                <c:pt idx="2">
                  <c:v>0.40799999999999997</c:v>
                </c:pt>
                <c:pt idx="3">
                  <c:v>0.13400000000000001</c:v>
                </c:pt>
              </c:numCache>
            </c:numRef>
          </c:val>
          <c:extLst>
            <c:ext xmlns:c16="http://schemas.microsoft.com/office/drawing/2014/chart" uri="{C3380CC4-5D6E-409C-BE32-E72D297353CC}">
              <c16:uniqueId val="{00000000-3BCF-4D74-A6CD-63716613AFD7}"/>
            </c:ext>
          </c:extLst>
        </c:ser>
        <c:ser>
          <c:idx val="1"/>
          <c:order val="1"/>
          <c:tx>
            <c:strRef>
              <c:f>T1!$C$1</c:f>
              <c:strCache>
                <c:ptCount val="1"/>
                <c:pt idx="0">
                  <c:v>FB Factor 39 (KA:3.15, Hajonta:0.79) (Vastauksia:20)</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0.25</c:v>
                </c:pt>
                <c:pt idx="2">
                  <c:v>0.35</c:v>
                </c:pt>
                <c:pt idx="3">
                  <c:v>0.4</c:v>
                </c:pt>
              </c:numCache>
            </c:numRef>
          </c:val>
          <c:extLst>
            <c:ext xmlns:c16="http://schemas.microsoft.com/office/drawing/2014/chart" uri="{C3380CC4-5D6E-409C-BE32-E72D297353CC}">
              <c16:uniqueId val="{00000001-3BCF-4D74-A6CD-63716613AFD7}"/>
            </c:ext>
          </c:extLst>
        </c:ser>
        <c:dLbls>
          <c:showLegendKey val="0"/>
          <c:showVal val="0"/>
          <c:showCatName val="0"/>
          <c:showSerName val="0"/>
          <c:showPercent val="0"/>
          <c:showBubbleSize val="0"/>
        </c:dLbls>
        <c:gapWidth val="58"/>
        <c:axId val="633853"/>
        <c:axId val="860259"/>
      </c:barChart>
      <c:catAx>
        <c:axId val="633853"/>
        <c:scaling>
          <c:orientation val="minMax"/>
        </c:scaling>
        <c:delete val="0"/>
        <c:axPos val="b"/>
        <c:numFmt formatCode="General" sourceLinked="0"/>
        <c:majorTickMark val="none"/>
        <c:minorTickMark val="none"/>
        <c:tickLblPos val="nextTo"/>
        <c:txPr>
          <a:bodyPr/>
          <a:lstStyle/>
          <a:p>
            <a:pPr algn="l">
              <a:defRPr/>
            </a:pPr>
            <a:endParaRPr lang="fi-FI"/>
          </a:p>
        </c:txPr>
        <c:crossAx val="860259"/>
        <c:crosses val="autoZero"/>
        <c:auto val="1"/>
        <c:lblAlgn val="ctr"/>
        <c:lblOffset val="100"/>
        <c:noMultiLvlLbl val="1"/>
      </c:catAx>
      <c:valAx>
        <c:axId val="860259"/>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633853"/>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(KA:2.89, Hajonta:0.76) (Vastauksia:928)</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4.5999999999999999E-2</c:v>
                </c:pt>
                <c:pt idx="1">
                  <c:v>0.20599999999999999</c:v>
                </c:pt>
                <c:pt idx="2">
                  <c:v>0.55500000000000005</c:v>
                </c:pt>
                <c:pt idx="3">
                  <c:v>0.193</c:v>
                </c:pt>
              </c:numCache>
            </c:numRef>
          </c:val>
          <c:extLst>
            <c:ext xmlns:c16="http://schemas.microsoft.com/office/drawing/2014/chart" uri="{C3380CC4-5D6E-409C-BE32-E72D297353CC}">
              <c16:uniqueId val="{00000000-63F7-4DE1-A8B7-EEC83036EFF4}"/>
            </c:ext>
          </c:extLst>
        </c:ser>
        <c:ser>
          <c:idx val="1"/>
          <c:order val="1"/>
          <c:tx>
            <c:strRef>
              <c:f>T1!$C$1</c:f>
              <c:strCache>
                <c:ptCount val="1"/>
                <c:pt idx="0">
                  <c:v>FB Factor 39 (KA:3.3, Hajonta:0.56) (Vastauksia:20)</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0.05</c:v>
                </c:pt>
                <c:pt idx="2">
                  <c:v>0.6</c:v>
                </c:pt>
                <c:pt idx="3">
                  <c:v>0.35</c:v>
                </c:pt>
              </c:numCache>
            </c:numRef>
          </c:val>
          <c:extLst>
            <c:ext xmlns:c16="http://schemas.microsoft.com/office/drawing/2014/chart" uri="{C3380CC4-5D6E-409C-BE32-E72D297353CC}">
              <c16:uniqueId val="{00000001-63F7-4DE1-A8B7-EEC83036EFF4}"/>
            </c:ext>
          </c:extLst>
        </c:ser>
        <c:dLbls>
          <c:showLegendKey val="0"/>
          <c:showVal val="0"/>
          <c:showCatName val="0"/>
          <c:showSerName val="0"/>
          <c:showPercent val="0"/>
          <c:showBubbleSize val="0"/>
        </c:dLbls>
        <c:gapWidth val="58"/>
        <c:axId val="542475"/>
        <c:axId val="792313"/>
      </c:barChart>
      <c:catAx>
        <c:axId val="542475"/>
        <c:scaling>
          <c:orientation val="minMax"/>
        </c:scaling>
        <c:delete val="0"/>
        <c:axPos val="b"/>
        <c:numFmt formatCode="General" sourceLinked="0"/>
        <c:majorTickMark val="none"/>
        <c:minorTickMark val="none"/>
        <c:tickLblPos val="nextTo"/>
        <c:txPr>
          <a:bodyPr/>
          <a:lstStyle/>
          <a:p>
            <a:pPr algn="l">
              <a:defRPr/>
            </a:pPr>
            <a:endParaRPr lang="fi-FI"/>
          </a:p>
        </c:txPr>
        <c:crossAx val="792313"/>
        <c:crosses val="autoZero"/>
        <c:auto val="1"/>
        <c:lblAlgn val="ctr"/>
        <c:lblOffset val="100"/>
        <c:noMultiLvlLbl val="1"/>
      </c:catAx>
      <c:valAx>
        <c:axId val="79231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542475"/>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(KA:2.41, Hajonta:0.88) (Vastauksia:861)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0.156</c:v>
                </c:pt>
                <c:pt idx="1">
                  <c:v>0.39100000000000001</c:v>
                </c:pt>
                <c:pt idx="2">
                  <c:v>0.34100000000000003</c:v>
                </c:pt>
                <c:pt idx="3">
                  <c:v>0.111</c:v>
                </c:pt>
              </c:numCache>
            </c:numRef>
          </c:val>
          <c:extLst>
            <c:ext xmlns:c16="http://schemas.microsoft.com/office/drawing/2014/chart" uri="{C3380CC4-5D6E-409C-BE32-E72D297353CC}">
              <c16:uniqueId val="{00000000-2D53-4CFC-ACD1-A6E4917B637E}"/>
            </c:ext>
          </c:extLst>
        </c:ser>
        <c:ser>
          <c:idx val="1"/>
          <c:order val="1"/>
          <c:tx>
            <c:strRef>
              <c:f>T1!$C$1</c:f>
              <c:strCache>
                <c:ptCount val="1"/>
                <c:pt idx="0">
                  <c:v>FB Factor 39 (KA:2.82, Hajonta:0.83) (Vastauksia:22)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4.4999999999999998E-2</c:v>
                </c:pt>
                <c:pt idx="1">
                  <c:v>0.318</c:v>
                </c:pt>
                <c:pt idx="2">
                  <c:v>0.40899999999999997</c:v>
                </c:pt>
                <c:pt idx="3">
                  <c:v>0.22700000000000001</c:v>
                </c:pt>
              </c:numCache>
            </c:numRef>
          </c:val>
          <c:extLst>
            <c:ext xmlns:c16="http://schemas.microsoft.com/office/drawing/2014/chart" uri="{C3380CC4-5D6E-409C-BE32-E72D297353CC}">
              <c16:uniqueId val="{00000001-2D53-4CFC-ACD1-A6E4917B637E}"/>
            </c:ext>
          </c:extLst>
        </c:ser>
        <c:dLbls>
          <c:showLegendKey val="0"/>
          <c:showVal val="0"/>
          <c:showCatName val="0"/>
          <c:showSerName val="0"/>
          <c:showPercent val="0"/>
          <c:showBubbleSize val="0"/>
        </c:dLbls>
        <c:gapWidth val="58"/>
        <c:axId val="788283"/>
        <c:axId val="143414"/>
      </c:barChart>
      <c:catAx>
        <c:axId val="788283"/>
        <c:scaling>
          <c:orientation val="minMax"/>
        </c:scaling>
        <c:delete val="0"/>
        <c:axPos val="b"/>
        <c:numFmt formatCode="General" sourceLinked="0"/>
        <c:majorTickMark val="none"/>
        <c:minorTickMark val="none"/>
        <c:tickLblPos val="nextTo"/>
        <c:txPr>
          <a:bodyPr/>
          <a:lstStyle/>
          <a:p>
            <a:pPr algn="l">
              <a:defRPr/>
            </a:pPr>
            <a:endParaRPr lang="fi-FI"/>
          </a:p>
        </c:txPr>
        <c:crossAx val="143414"/>
        <c:crosses val="autoZero"/>
        <c:auto val="1"/>
        <c:lblAlgn val="ctr"/>
        <c:lblOffset val="100"/>
        <c:noMultiLvlLbl val="1"/>
      </c:catAx>
      <c:valAx>
        <c:axId val="143414"/>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788283"/>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(KA:2.85, Hajonta:0.86) (Vastauksia:912)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7.0999999999999994E-2</c:v>
                </c:pt>
                <c:pt idx="1">
                  <c:v>0.247</c:v>
                </c:pt>
                <c:pt idx="2">
                  <c:v>0.44700000000000001</c:v>
                </c:pt>
                <c:pt idx="3">
                  <c:v>0.23499999999999999</c:v>
                </c:pt>
              </c:numCache>
            </c:numRef>
          </c:val>
          <c:extLst>
            <c:ext xmlns:c16="http://schemas.microsoft.com/office/drawing/2014/chart" uri="{C3380CC4-5D6E-409C-BE32-E72D297353CC}">
              <c16:uniqueId val="{00000000-2B68-4066-9F58-8D99CDC84BEE}"/>
            </c:ext>
          </c:extLst>
        </c:ser>
        <c:ser>
          <c:idx val="1"/>
          <c:order val="1"/>
          <c:tx>
            <c:strRef>
              <c:f>T1!$C$1</c:f>
              <c:strCache>
                <c:ptCount val="1"/>
                <c:pt idx="0">
                  <c:v>FB Factor 39 (KA:3.32, Hajonta:0.63) (Vastauksia:22)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9.0999999999999998E-2</c:v>
                </c:pt>
                <c:pt idx="2">
                  <c:v>0.5</c:v>
                </c:pt>
                <c:pt idx="3">
                  <c:v>0.40899999999999997</c:v>
                </c:pt>
              </c:numCache>
            </c:numRef>
          </c:val>
          <c:extLst>
            <c:ext xmlns:c16="http://schemas.microsoft.com/office/drawing/2014/chart" uri="{C3380CC4-5D6E-409C-BE32-E72D297353CC}">
              <c16:uniqueId val="{00000001-2B68-4066-9F58-8D99CDC84BEE}"/>
            </c:ext>
          </c:extLst>
        </c:ser>
        <c:dLbls>
          <c:showLegendKey val="0"/>
          <c:showVal val="0"/>
          <c:showCatName val="0"/>
          <c:showSerName val="0"/>
          <c:showPercent val="0"/>
          <c:showBubbleSize val="0"/>
        </c:dLbls>
        <c:gapWidth val="58"/>
        <c:axId val="428001"/>
        <c:axId val="82322"/>
      </c:barChart>
      <c:catAx>
        <c:axId val="428001"/>
        <c:scaling>
          <c:orientation val="minMax"/>
        </c:scaling>
        <c:delete val="0"/>
        <c:axPos val="b"/>
        <c:numFmt formatCode="General" sourceLinked="0"/>
        <c:majorTickMark val="none"/>
        <c:minorTickMark val="none"/>
        <c:tickLblPos val="nextTo"/>
        <c:txPr>
          <a:bodyPr/>
          <a:lstStyle/>
          <a:p>
            <a:pPr algn="l">
              <a:defRPr/>
            </a:pPr>
            <a:endParaRPr lang="fi-FI"/>
          </a:p>
        </c:txPr>
        <c:crossAx val="82322"/>
        <c:crosses val="autoZero"/>
        <c:auto val="1"/>
        <c:lblAlgn val="ctr"/>
        <c:lblOffset val="100"/>
        <c:noMultiLvlLbl val="1"/>
      </c:catAx>
      <c:valAx>
        <c:axId val="82322"/>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428001"/>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T1!$A$2:$A$8</c:f>
              <c:strCache>
                <c:ptCount val="7"/>
                <c:pt idx="0">
                  <c:v>Harjoituksiin käytössä olevia tiloja on tarpeeksi</c:v>
                </c:pt>
                <c:pt idx="1">
                  <c:v>Otteluissa käytettävät tilat ovat riittävät toimintamme taso huomioiden</c:v>
                </c:pt>
                <c:pt idx="2">
                  <c:v>Otteluihin käytettävät tilat ovat turvallisia</c:v>
                </c:pt>
                <c:pt idx="3">
                  <c:v>Olosuhteet mahdollistavat toimintamme kehittämisen</c:v>
                </c:pt>
                <c:pt idx="4">
                  <c:v>Harrastuksen kustannukset ovat linjassa toimintamme tason kanssa</c:v>
                </c:pt>
                <c:pt idx="5">
                  <c:v>Seuran talous on tasapainossa (ei mittavia tappioita tai ylijäämää edellisessä tilinpäätöksessä)</c:v>
                </c:pt>
                <c:pt idx="6">
                  <c:v>Seurassa käytetään sähköisiä talouden hallinnan työvälineitä</c:v>
                </c:pt>
              </c:strCache>
            </c:strRef>
          </c:cat>
          <c:val>
            <c:numRef>
              <c:f>T1!$B$2:$B$8</c:f>
              <c:numCache>
                <c:formatCode>General</c:formatCode>
                <c:ptCount val="7"/>
                <c:pt idx="0">
                  <c:v>2.7</c:v>
                </c:pt>
                <c:pt idx="1">
                  <c:v>3.2</c:v>
                </c:pt>
                <c:pt idx="2">
                  <c:v>3.2</c:v>
                </c:pt>
                <c:pt idx="3">
                  <c:v>2.9</c:v>
                </c:pt>
                <c:pt idx="4">
                  <c:v>3</c:v>
                </c:pt>
                <c:pt idx="5">
                  <c:v>3</c:v>
                </c:pt>
                <c:pt idx="6">
                  <c:v>3</c:v>
                </c:pt>
              </c:numCache>
            </c:numRef>
          </c:val>
          <c:extLst>
            <c:ext xmlns:c16="http://schemas.microsoft.com/office/drawing/2014/chart" uri="{C3380CC4-5D6E-409C-BE32-E72D297353CC}">
              <c16:uniqueId val="{00000000-E30D-425A-82DF-E49AFC861DD0}"/>
            </c:ext>
          </c:extLst>
        </c:ser>
        <c:ser>
          <c:idx val="1"/>
          <c:order val="1"/>
          <c:tx>
            <c:strRef>
              <c:f>T1!$C$1</c:f>
              <c:strCache>
                <c:ptCount val="1"/>
                <c:pt idx="0">
                  <c:v>FB Factor 39</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T1!$A$2:$A$8</c:f>
              <c:strCache>
                <c:ptCount val="7"/>
                <c:pt idx="0">
                  <c:v>Harjoituksiin käytössä olevia tiloja on tarpeeksi</c:v>
                </c:pt>
                <c:pt idx="1">
                  <c:v>Otteluissa käytettävät tilat ovat riittävät toimintamme taso huomioiden</c:v>
                </c:pt>
                <c:pt idx="2">
                  <c:v>Otteluihin käytettävät tilat ovat turvallisia</c:v>
                </c:pt>
                <c:pt idx="3">
                  <c:v>Olosuhteet mahdollistavat toimintamme kehittämisen</c:v>
                </c:pt>
                <c:pt idx="4">
                  <c:v>Harrastuksen kustannukset ovat linjassa toimintamme tason kanssa</c:v>
                </c:pt>
                <c:pt idx="5">
                  <c:v>Seuran talous on tasapainossa (ei mittavia tappioita tai ylijäämää edellisessä tilinpäätöksessä)</c:v>
                </c:pt>
                <c:pt idx="6">
                  <c:v>Seurassa käytetään sähköisiä talouden hallinnan työvälineitä</c:v>
                </c:pt>
              </c:strCache>
            </c:strRef>
          </c:cat>
          <c:val>
            <c:numRef>
              <c:f>T1!$C$2:$C$8</c:f>
              <c:numCache>
                <c:formatCode>General</c:formatCode>
                <c:ptCount val="7"/>
                <c:pt idx="0">
                  <c:v>3.1</c:v>
                </c:pt>
                <c:pt idx="1">
                  <c:v>3.5</c:v>
                </c:pt>
                <c:pt idx="2">
                  <c:v>3.5</c:v>
                </c:pt>
                <c:pt idx="3">
                  <c:v>3.3</c:v>
                </c:pt>
                <c:pt idx="4">
                  <c:v>3.4</c:v>
                </c:pt>
                <c:pt idx="5">
                  <c:v>3.6</c:v>
                </c:pt>
                <c:pt idx="6">
                  <c:v>3.5</c:v>
                </c:pt>
              </c:numCache>
            </c:numRef>
          </c:val>
          <c:extLst>
            <c:ext xmlns:c16="http://schemas.microsoft.com/office/drawing/2014/chart" uri="{C3380CC4-5D6E-409C-BE32-E72D297353CC}">
              <c16:uniqueId val="{00000001-E30D-425A-82DF-E49AFC861DD0}"/>
            </c:ext>
          </c:extLst>
        </c:ser>
        <c:dLbls>
          <c:showLegendKey val="0"/>
          <c:showVal val="0"/>
          <c:showCatName val="0"/>
          <c:showSerName val="0"/>
          <c:showPercent val="0"/>
          <c:showBubbleSize val="0"/>
        </c:dLbls>
        <c:gapWidth val="58"/>
        <c:axId val="584683"/>
        <c:axId val="425864"/>
      </c:barChart>
      <c:catAx>
        <c:axId val="584683"/>
        <c:scaling>
          <c:orientation val="maxMin"/>
        </c:scaling>
        <c:delete val="0"/>
        <c:axPos val="l"/>
        <c:numFmt formatCode="General" sourceLinked="0"/>
        <c:majorTickMark val="none"/>
        <c:minorTickMark val="none"/>
        <c:tickLblPos val="nextTo"/>
        <c:txPr>
          <a:bodyPr/>
          <a:lstStyle/>
          <a:p>
            <a:pPr algn="l">
              <a:defRPr/>
            </a:pPr>
            <a:endParaRPr lang="fi-FI"/>
          </a:p>
        </c:txPr>
        <c:crossAx val="425864"/>
        <c:crosses val="autoZero"/>
        <c:auto val="1"/>
        <c:lblAlgn val="ctr"/>
        <c:lblOffset val="100"/>
        <c:noMultiLvlLbl val="1"/>
      </c:catAx>
      <c:valAx>
        <c:axId val="425864"/>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a:pPr>
            <a:endParaRPr lang="fi-FI"/>
          </a:p>
        </c:txPr>
        <c:crossAx val="584683"/>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T1!$A$2:$A$3</c:f>
              <c:strCache>
                <c:ptCount val="2"/>
                <c:pt idx="0">
                  <c:v>Seuran talous on ajan tasalla (tiedämme miten tulot ja menot ovat toteutuneet)</c:v>
                </c:pt>
                <c:pt idx="1">
                  <c:v>Seurassa on keskitetty talousjärjestelmä (yksi pankkitili)</c:v>
                </c:pt>
              </c:strCache>
            </c:strRef>
          </c:cat>
          <c:val>
            <c:numRef>
              <c:f>T1!$B$2:$B$3</c:f>
              <c:numCache>
                <c:formatCode>General</c:formatCode>
                <c:ptCount val="2"/>
                <c:pt idx="0">
                  <c:v>2.9</c:v>
                </c:pt>
                <c:pt idx="1">
                  <c:v>2.9</c:v>
                </c:pt>
              </c:numCache>
            </c:numRef>
          </c:val>
          <c:extLst>
            <c:ext xmlns:c16="http://schemas.microsoft.com/office/drawing/2014/chart" uri="{C3380CC4-5D6E-409C-BE32-E72D297353CC}">
              <c16:uniqueId val="{00000000-005D-4FDD-A8ED-3E06BEC09E1A}"/>
            </c:ext>
          </c:extLst>
        </c:ser>
        <c:ser>
          <c:idx val="1"/>
          <c:order val="1"/>
          <c:tx>
            <c:strRef>
              <c:f>T1!$C$1</c:f>
              <c:strCache>
                <c:ptCount val="1"/>
                <c:pt idx="0">
                  <c:v>FB Factor 39</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T1!$A$2:$A$3</c:f>
              <c:strCache>
                <c:ptCount val="2"/>
                <c:pt idx="0">
                  <c:v>Seuran talous on ajan tasalla (tiedämme miten tulot ja menot ovat toteutuneet)</c:v>
                </c:pt>
                <c:pt idx="1">
                  <c:v>Seurassa on keskitetty talousjärjestelmä (yksi pankkitili)</c:v>
                </c:pt>
              </c:strCache>
            </c:strRef>
          </c:cat>
          <c:val>
            <c:numRef>
              <c:f>T1!$C$2:$C$3</c:f>
              <c:numCache>
                <c:formatCode>General</c:formatCode>
                <c:ptCount val="2"/>
                <c:pt idx="0">
                  <c:v>3.4</c:v>
                </c:pt>
                <c:pt idx="1">
                  <c:v>2.9</c:v>
                </c:pt>
              </c:numCache>
            </c:numRef>
          </c:val>
          <c:extLst>
            <c:ext xmlns:c16="http://schemas.microsoft.com/office/drawing/2014/chart" uri="{C3380CC4-5D6E-409C-BE32-E72D297353CC}">
              <c16:uniqueId val="{00000001-005D-4FDD-A8ED-3E06BEC09E1A}"/>
            </c:ext>
          </c:extLst>
        </c:ser>
        <c:dLbls>
          <c:showLegendKey val="0"/>
          <c:showVal val="0"/>
          <c:showCatName val="0"/>
          <c:showSerName val="0"/>
          <c:showPercent val="0"/>
          <c:showBubbleSize val="0"/>
        </c:dLbls>
        <c:gapWidth val="58"/>
        <c:axId val="502607"/>
        <c:axId val="993720"/>
      </c:barChart>
      <c:catAx>
        <c:axId val="502607"/>
        <c:scaling>
          <c:orientation val="maxMin"/>
        </c:scaling>
        <c:delete val="0"/>
        <c:axPos val="l"/>
        <c:numFmt formatCode="General" sourceLinked="0"/>
        <c:majorTickMark val="none"/>
        <c:minorTickMark val="none"/>
        <c:tickLblPos val="nextTo"/>
        <c:txPr>
          <a:bodyPr/>
          <a:lstStyle/>
          <a:p>
            <a:pPr algn="l">
              <a:defRPr/>
            </a:pPr>
            <a:endParaRPr lang="fi-FI"/>
          </a:p>
        </c:txPr>
        <c:crossAx val="993720"/>
        <c:crosses val="autoZero"/>
        <c:auto val="1"/>
        <c:lblAlgn val="ctr"/>
        <c:lblOffset val="100"/>
        <c:noMultiLvlLbl val="1"/>
      </c:catAx>
      <c:valAx>
        <c:axId val="993720"/>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a:pPr>
            <a:endParaRPr lang="fi-FI"/>
          </a:p>
        </c:txPr>
        <c:crossAx val="502607"/>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 (KA:5.61, Hajonta:3.49) (Vastauksia:1696)</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T1!$A$2:$A$12</c:f>
              <c:strCache>
                <c:ptCount val="11"/>
                <c:pt idx="0">
                  <c:v>1 vuoden</c:v>
                </c:pt>
                <c:pt idx="1">
                  <c:v>2 vuotta</c:v>
                </c:pt>
                <c:pt idx="2">
                  <c:v>3 vuotta</c:v>
                </c:pt>
                <c:pt idx="3">
                  <c:v>4 vuotta</c:v>
                </c:pt>
                <c:pt idx="4">
                  <c:v>5 vuotta</c:v>
                </c:pt>
                <c:pt idx="5">
                  <c:v>6 vuotta</c:v>
                </c:pt>
                <c:pt idx="6">
                  <c:v>7 vuotta</c:v>
                </c:pt>
                <c:pt idx="7">
                  <c:v>8 vuotta</c:v>
                </c:pt>
                <c:pt idx="8">
                  <c:v>9 vuotta</c:v>
                </c:pt>
                <c:pt idx="9">
                  <c:v>10 vuotta</c:v>
                </c:pt>
                <c:pt idx="10">
                  <c:v>Yli 10 vuotta</c:v>
                </c:pt>
              </c:strCache>
            </c:strRef>
          </c:cat>
          <c:val>
            <c:numRef>
              <c:f>T1!$B$2:$B$12</c:f>
              <c:numCache>
                <c:formatCode>General</c:formatCode>
                <c:ptCount val="11"/>
                <c:pt idx="0">
                  <c:v>0.13600000000000001</c:v>
                </c:pt>
                <c:pt idx="1">
                  <c:v>0.11</c:v>
                </c:pt>
                <c:pt idx="2">
                  <c:v>0.104</c:v>
                </c:pt>
                <c:pt idx="3">
                  <c:v>9.8000000000000004E-2</c:v>
                </c:pt>
                <c:pt idx="4">
                  <c:v>0.10299999999999999</c:v>
                </c:pt>
                <c:pt idx="5">
                  <c:v>7.0999999999999994E-2</c:v>
                </c:pt>
                <c:pt idx="6">
                  <c:v>7.0000000000000007E-2</c:v>
                </c:pt>
                <c:pt idx="7">
                  <c:v>6.3E-2</c:v>
                </c:pt>
                <c:pt idx="8">
                  <c:v>2.5000000000000001E-2</c:v>
                </c:pt>
                <c:pt idx="9">
                  <c:v>3.5000000000000003E-2</c:v>
                </c:pt>
                <c:pt idx="10">
                  <c:v>0.186</c:v>
                </c:pt>
              </c:numCache>
            </c:numRef>
          </c:val>
          <c:extLst>
            <c:ext xmlns:c16="http://schemas.microsoft.com/office/drawing/2014/chart" uri="{C3380CC4-5D6E-409C-BE32-E72D297353CC}">
              <c16:uniqueId val="{00000000-4719-453B-A542-FF0A9E9DC3A8}"/>
            </c:ext>
          </c:extLst>
        </c:ser>
        <c:ser>
          <c:idx val="1"/>
          <c:order val="1"/>
          <c:tx>
            <c:strRef>
              <c:f>T1!$C$1</c:f>
              <c:strCache>
                <c:ptCount val="1"/>
                <c:pt idx="0">
                  <c:v>FB Factor 39 (KA:3.76, Hajonta:2.31) (Vastauksia:38)</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T1!$A$2:$A$12</c:f>
              <c:strCache>
                <c:ptCount val="11"/>
                <c:pt idx="0">
                  <c:v>1 vuoden</c:v>
                </c:pt>
                <c:pt idx="1">
                  <c:v>2 vuotta</c:v>
                </c:pt>
                <c:pt idx="2">
                  <c:v>3 vuotta</c:v>
                </c:pt>
                <c:pt idx="3">
                  <c:v>4 vuotta</c:v>
                </c:pt>
                <c:pt idx="4">
                  <c:v>5 vuotta</c:v>
                </c:pt>
                <c:pt idx="5">
                  <c:v>6 vuotta</c:v>
                </c:pt>
                <c:pt idx="6">
                  <c:v>7 vuotta</c:v>
                </c:pt>
                <c:pt idx="7">
                  <c:v>8 vuotta</c:v>
                </c:pt>
                <c:pt idx="8">
                  <c:v>9 vuotta</c:v>
                </c:pt>
                <c:pt idx="9">
                  <c:v>10 vuotta</c:v>
                </c:pt>
                <c:pt idx="10">
                  <c:v>Yli 10 vuotta</c:v>
                </c:pt>
              </c:strCache>
            </c:strRef>
          </c:cat>
          <c:val>
            <c:numRef>
              <c:f>T1!$C$2:$C$12</c:f>
              <c:numCache>
                <c:formatCode>General</c:formatCode>
                <c:ptCount val="11"/>
                <c:pt idx="0">
                  <c:v>0.184</c:v>
                </c:pt>
                <c:pt idx="1">
                  <c:v>0.158</c:v>
                </c:pt>
                <c:pt idx="2">
                  <c:v>0.21099999999999999</c:v>
                </c:pt>
                <c:pt idx="3">
                  <c:v>0.105</c:v>
                </c:pt>
                <c:pt idx="4">
                  <c:v>7.9000000000000001E-2</c:v>
                </c:pt>
                <c:pt idx="5">
                  <c:v>0.158</c:v>
                </c:pt>
                <c:pt idx="6">
                  <c:v>5.2999999999999999E-2</c:v>
                </c:pt>
                <c:pt idx="7">
                  <c:v>2.5999999999999999E-2</c:v>
                </c:pt>
                <c:pt idx="8">
                  <c:v>0</c:v>
                </c:pt>
                <c:pt idx="9">
                  <c:v>0</c:v>
                </c:pt>
                <c:pt idx="10">
                  <c:v>2.5999999999999999E-2</c:v>
                </c:pt>
              </c:numCache>
            </c:numRef>
          </c:val>
          <c:extLst>
            <c:ext xmlns:c16="http://schemas.microsoft.com/office/drawing/2014/chart" uri="{C3380CC4-5D6E-409C-BE32-E72D297353CC}">
              <c16:uniqueId val="{00000001-4719-453B-A542-FF0A9E9DC3A8}"/>
            </c:ext>
          </c:extLst>
        </c:ser>
        <c:dLbls>
          <c:showLegendKey val="0"/>
          <c:showVal val="0"/>
          <c:showCatName val="0"/>
          <c:showSerName val="0"/>
          <c:showPercent val="0"/>
          <c:showBubbleSize val="0"/>
        </c:dLbls>
        <c:gapWidth val="58"/>
        <c:axId val="112907"/>
        <c:axId val="226675"/>
      </c:barChart>
      <c:catAx>
        <c:axId val="112907"/>
        <c:scaling>
          <c:orientation val="maxMin"/>
        </c:scaling>
        <c:delete val="0"/>
        <c:axPos val="l"/>
        <c:numFmt formatCode="General" sourceLinked="0"/>
        <c:majorTickMark val="none"/>
        <c:minorTickMark val="none"/>
        <c:tickLblPos val="nextTo"/>
        <c:txPr>
          <a:bodyPr/>
          <a:lstStyle/>
          <a:p>
            <a:pPr algn="l">
              <a:defRPr sz="1000" b="0" spc="100">
                <a:solidFill>
                  <a:srgbClr val="FCFCFC"/>
                </a:solidFill>
                <a:latin typeface="Arial"/>
              </a:defRPr>
            </a:pPr>
            <a:endParaRPr lang="fi-FI"/>
          </a:p>
        </c:txPr>
        <c:crossAx val="226675"/>
        <c:crosses val="autoZero"/>
        <c:auto val="1"/>
        <c:lblAlgn val="ctr"/>
        <c:lblOffset val="100"/>
        <c:noMultiLvlLbl val="1"/>
      </c:catAx>
      <c:valAx>
        <c:axId val="226675"/>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FCFCFC"/>
                </a:solidFill>
                <a:latin typeface="Arial"/>
              </a:defRPr>
            </a:pPr>
            <a:endParaRPr lang="fi-FI"/>
          </a:p>
        </c:txPr>
        <c:crossAx val="112907"/>
        <c:crosses val="autoZero"/>
        <c:crossBetween val="between"/>
        <c:majorUnit val="0.2"/>
      </c:valAx>
    </c:plotArea>
    <c:legend>
      <c:legendPos val="b"/>
      <c:overlay val="0"/>
      <c:txPr>
        <a:bodyPr/>
        <a:lstStyle/>
        <a:p>
          <a:pPr algn="l">
            <a:defRPr sz="1000" b="0" spc="100">
              <a:solidFill>
                <a:srgbClr val="FCFCFC"/>
              </a:solidFill>
              <a:latin typeface="Arial"/>
            </a:defRPr>
          </a:pPr>
          <a:endParaRPr lang="fi-FI"/>
        </a:p>
      </c:txPr>
    </c:legend>
    <c:plotVisOnly val="1"/>
    <c:dispBlanksAs val="gap"/>
    <c:showDLblsOverMax val="1"/>
  </c:chart>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(KA:2.74, Hajonta:0.96) (Vastauksia:940)</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0.115</c:v>
                </c:pt>
                <c:pt idx="1">
                  <c:v>0.28499999999999998</c:v>
                </c:pt>
                <c:pt idx="2">
                  <c:v>0.34699999999999998</c:v>
                </c:pt>
                <c:pt idx="3">
                  <c:v>0.253</c:v>
                </c:pt>
              </c:numCache>
            </c:numRef>
          </c:val>
          <c:extLst>
            <c:ext xmlns:c16="http://schemas.microsoft.com/office/drawing/2014/chart" uri="{C3380CC4-5D6E-409C-BE32-E72D297353CC}">
              <c16:uniqueId val="{00000000-34CA-4182-B1DC-4645EBD4665F}"/>
            </c:ext>
          </c:extLst>
        </c:ser>
        <c:ser>
          <c:idx val="1"/>
          <c:order val="1"/>
          <c:tx>
            <c:strRef>
              <c:f>T1!$C$1</c:f>
              <c:strCache>
                <c:ptCount val="1"/>
                <c:pt idx="0">
                  <c:v>FB Factor 39 (KA:3.14, Hajonta:0.56) (Vastauksia:21)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9.5000000000000001E-2</c:v>
                </c:pt>
                <c:pt idx="2">
                  <c:v>0.66700000000000004</c:v>
                </c:pt>
                <c:pt idx="3">
                  <c:v>0.23799999999999999</c:v>
                </c:pt>
              </c:numCache>
            </c:numRef>
          </c:val>
          <c:extLst>
            <c:ext xmlns:c16="http://schemas.microsoft.com/office/drawing/2014/chart" uri="{C3380CC4-5D6E-409C-BE32-E72D297353CC}">
              <c16:uniqueId val="{00000001-34CA-4182-B1DC-4645EBD4665F}"/>
            </c:ext>
          </c:extLst>
        </c:ser>
        <c:dLbls>
          <c:showLegendKey val="0"/>
          <c:showVal val="0"/>
          <c:showCatName val="0"/>
          <c:showSerName val="0"/>
          <c:showPercent val="0"/>
          <c:showBubbleSize val="0"/>
        </c:dLbls>
        <c:gapWidth val="58"/>
        <c:axId val="860417"/>
        <c:axId val="278468"/>
      </c:barChart>
      <c:catAx>
        <c:axId val="860417"/>
        <c:scaling>
          <c:orientation val="minMax"/>
        </c:scaling>
        <c:delete val="0"/>
        <c:axPos val="b"/>
        <c:numFmt formatCode="General" sourceLinked="0"/>
        <c:majorTickMark val="none"/>
        <c:minorTickMark val="none"/>
        <c:tickLblPos val="nextTo"/>
        <c:txPr>
          <a:bodyPr/>
          <a:lstStyle/>
          <a:p>
            <a:pPr algn="l">
              <a:defRPr/>
            </a:pPr>
            <a:endParaRPr lang="fi-FI"/>
          </a:p>
        </c:txPr>
        <c:crossAx val="278468"/>
        <c:crosses val="autoZero"/>
        <c:auto val="1"/>
        <c:lblAlgn val="ctr"/>
        <c:lblOffset val="100"/>
        <c:noMultiLvlLbl val="1"/>
      </c:catAx>
      <c:valAx>
        <c:axId val="278468"/>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860417"/>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(KA:3.16, Hajonta:0.85) (Vastauksia:950)</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4.2000000000000003E-2</c:v>
                </c:pt>
                <c:pt idx="1">
                  <c:v>0.16900000000000001</c:v>
                </c:pt>
                <c:pt idx="2">
                  <c:v>0.374</c:v>
                </c:pt>
                <c:pt idx="3">
                  <c:v>0.41499999999999998</c:v>
                </c:pt>
              </c:numCache>
            </c:numRef>
          </c:val>
          <c:extLst>
            <c:ext xmlns:c16="http://schemas.microsoft.com/office/drawing/2014/chart" uri="{C3380CC4-5D6E-409C-BE32-E72D297353CC}">
              <c16:uniqueId val="{00000000-4BDA-496F-BA8B-FB7070B10EA3}"/>
            </c:ext>
          </c:extLst>
        </c:ser>
        <c:ser>
          <c:idx val="1"/>
          <c:order val="1"/>
          <c:tx>
            <c:strRef>
              <c:f>T1!$C$1</c:f>
              <c:strCache>
                <c:ptCount val="1"/>
                <c:pt idx="0">
                  <c:v>FB Factor 39 (KA:3.5, Hajonta:0.58) (Vastauksia:22)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4.4999999999999998E-2</c:v>
                </c:pt>
                <c:pt idx="2">
                  <c:v>0.40899999999999997</c:v>
                </c:pt>
                <c:pt idx="3">
                  <c:v>0.54500000000000004</c:v>
                </c:pt>
              </c:numCache>
            </c:numRef>
          </c:val>
          <c:extLst>
            <c:ext xmlns:c16="http://schemas.microsoft.com/office/drawing/2014/chart" uri="{C3380CC4-5D6E-409C-BE32-E72D297353CC}">
              <c16:uniqueId val="{00000001-4BDA-496F-BA8B-FB7070B10EA3}"/>
            </c:ext>
          </c:extLst>
        </c:ser>
        <c:dLbls>
          <c:showLegendKey val="0"/>
          <c:showVal val="0"/>
          <c:showCatName val="0"/>
          <c:showSerName val="0"/>
          <c:showPercent val="0"/>
          <c:showBubbleSize val="0"/>
        </c:dLbls>
        <c:gapWidth val="58"/>
        <c:axId val="299151"/>
        <c:axId val="647665"/>
      </c:barChart>
      <c:catAx>
        <c:axId val="299151"/>
        <c:scaling>
          <c:orientation val="minMax"/>
        </c:scaling>
        <c:delete val="0"/>
        <c:axPos val="b"/>
        <c:numFmt formatCode="General" sourceLinked="0"/>
        <c:majorTickMark val="none"/>
        <c:minorTickMark val="none"/>
        <c:tickLblPos val="nextTo"/>
        <c:txPr>
          <a:bodyPr/>
          <a:lstStyle/>
          <a:p>
            <a:pPr algn="l">
              <a:defRPr/>
            </a:pPr>
            <a:endParaRPr lang="fi-FI"/>
          </a:p>
        </c:txPr>
        <c:crossAx val="647665"/>
        <c:crosses val="autoZero"/>
        <c:auto val="1"/>
        <c:lblAlgn val="ctr"/>
        <c:lblOffset val="100"/>
        <c:noMultiLvlLbl val="1"/>
      </c:catAx>
      <c:valAx>
        <c:axId val="647665"/>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299151"/>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(KA:3.25, Hajonta:0.78) (Vastauksia:970)</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2.5000000000000001E-2</c:v>
                </c:pt>
                <c:pt idx="1">
                  <c:v>0.13800000000000001</c:v>
                </c:pt>
                <c:pt idx="2">
                  <c:v>0.40100000000000002</c:v>
                </c:pt>
                <c:pt idx="3">
                  <c:v>0.436</c:v>
                </c:pt>
              </c:numCache>
            </c:numRef>
          </c:val>
          <c:extLst>
            <c:ext xmlns:c16="http://schemas.microsoft.com/office/drawing/2014/chart" uri="{C3380CC4-5D6E-409C-BE32-E72D297353CC}">
              <c16:uniqueId val="{00000000-CFB6-46BF-AB6D-9EE5FF7CBF92}"/>
            </c:ext>
          </c:extLst>
        </c:ser>
        <c:ser>
          <c:idx val="1"/>
          <c:order val="1"/>
          <c:tx>
            <c:strRef>
              <c:f>T1!$C$1</c:f>
              <c:strCache>
                <c:ptCount val="1"/>
                <c:pt idx="0">
                  <c:v>FB Factor 39 (KA:3.55, Hajonta:0.5) (Vastauksia:22)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c:v>
                </c:pt>
                <c:pt idx="2">
                  <c:v>0.45500000000000002</c:v>
                </c:pt>
                <c:pt idx="3">
                  <c:v>0.54500000000000004</c:v>
                </c:pt>
              </c:numCache>
            </c:numRef>
          </c:val>
          <c:extLst>
            <c:ext xmlns:c16="http://schemas.microsoft.com/office/drawing/2014/chart" uri="{C3380CC4-5D6E-409C-BE32-E72D297353CC}">
              <c16:uniqueId val="{00000001-CFB6-46BF-AB6D-9EE5FF7CBF92}"/>
            </c:ext>
          </c:extLst>
        </c:ser>
        <c:dLbls>
          <c:showLegendKey val="0"/>
          <c:showVal val="0"/>
          <c:showCatName val="0"/>
          <c:showSerName val="0"/>
          <c:showPercent val="0"/>
          <c:showBubbleSize val="0"/>
        </c:dLbls>
        <c:gapWidth val="58"/>
        <c:axId val="685010"/>
        <c:axId val="356274"/>
      </c:barChart>
      <c:catAx>
        <c:axId val="685010"/>
        <c:scaling>
          <c:orientation val="minMax"/>
        </c:scaling>
        <c:delete val="0"/>
        <c:axPos val="b"/>
        <c:numFmt formatCode="General" sourceLinked="0"/>
        <c:majorTickMark val="none"/>
        <c:minorTickMark val="none"/>
        <c:tickLblPos val="nextTo"/>
        <c:txPr>
          <a:bodyPr/>
          <a:lstStyle/>
          <a:p>
            <a:pPr algn="l">
              <a:defRPr/>
            </a:pPr>
            <a:endParaRPr lang="fi-FI"/>
          </a:p>
        </c:txPr>
        <c:crossAx val="356274"/>
        <c:crosses val="autoZero"/>
        <c:auto val="1"/>
        <c:lblAlgn val="ctr"/>
        <c:lblOffset val="100"/>
        <c:noMultiLvlLbl val="1"/>
      </c:catAx>
      <c:valAx>
        <c:axId val="356274"/>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685010"/>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(KA:2.86, Hajonta:0.87) (Vastauksia:929)</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6.7000000000000004E-2</c:v>
                </c:pt>
                <c:pt idx="1">
                  <c:v>0.26200000000000001</c:v>
                </c:pt>
                <c:pt idx="2">
                  <c:v>0.41699999999999998</c:v>
                </c:pt>
                <c:pt idx="3">
                  <c:v>0.255</c:v>
                </c:pt>
              </c:numCache>
            </c:numRef>
          </c:val>
          <c:extLst>
            <c:ext xmlns:c16="http://schemas.microsoft.com/office/drawing/2014/chart" uri="{C3380CC4-5D6E-409C-BE32-E72D297353CC}">
              <c16:uniqueId val="{00000000-B738-498C-9D1F-A6A258AC5342}"/>
            </c:ext>
          </c:extLst>
        </c:ser>
        <c:ser>
          <c:idx val="1"/>
          <c:order val="1"/>
          <c:tx>
            <c:strRef>
              <c:f>T1!$C$1</c:f>
              <c:strCache>
                <c:ptCount val="1"/>
                <c:pt idx="0">
                  <c:v>FB Factor 39 (KA:3.27, Hajonta:0.62) (Vastauksia:22)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9.0999999999999998E-2</c:v>
                </c:pt>
                <c:pt idx="2">
                  <c:v>0.54500000000000004</c:v>
                </c:pt>
                <c:pt idx="3">
                  <c:v>0.36399999999999999</c:v>
                </c:pt>
              </c:numCache>
            </c:numRef>
          </c:val>
          <c:extLst>
            <c:ext xmlns:c16="http://schemas.microsoft.com/office/drawing/2014/chart" uri="{C3380CC4-5D6E-409C-BE32-E72D297353CC}">
              <c16:uniqueId val="{00000001-B738-498C-9D1F-A6A258AC5342}"/>
            </c:ext>
          </c:extLst>
        </c:ser>
        <c:dLbls>
          <c:showLegendKey val="0"/>
          <c:showVal val="0"/>
          <c:showCatName val="0"/>
          <c:showSerName val="0"/>
          <c:showPercent val="0"/>
          <c:showBubbleSize val="0"/>
        </c:dLbls>
        <c:gapWidth val="58"/>
        <c:axId val="72538"/>
        <c:axId val="472215"/>
      </c:barChart>
      <c:catAx>
        <c:axId val="72538"/>
        <c:scaling>
          <c:orientation val="minMax"/>
        </c:scaling>
        <c:delete val="0"/>
        <c:axPos val="b"/>
        <c:numFmt formatCode="General" sourceLinked="0"/>
        <c:majorTickMark val="none"/>
        <c:minorTickMark val="none"/>
        <c:tickLblPos val="nextTo"/>
        <c:txPr>
          <a:bodyPr/>
          <a:lstStyle/>
          <a:p>
            <a:pPr algn="l">
              <a:defRPr/>
            </a:pPr>
            <a:endParaRPr lang="fi-FI"/>
          </a:p>
        </c:txPr>
        <c:crossAx val="472215"/>
        <c:crosses val="autoZero"/>
        <c:auto val="1"/>
        <c:lblAlgn val="ctr"/>
        <c:lblOffset val="100"/>
        <c:noMultiLvlLbl val="1"/>
      </c:catAx>
      <c:valAx>
        <c:axId val="472215"/>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72538"/>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(KA:3.03, Hajonta:0.87) (Vastauksia:954)</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6.0999999999999999E-2</c:v>
                </c:pt>
                <c:pt idx="1">
                  <c:v>0.182</c:v>
                </c:pt>
                <c:pt idx="2">
                  <c:v>0.42599999999999999</c:v>
                </c:pt>
                <c:pt idx="3">
                  <c:v>0.33100000000000002</c:v>
                </c:pt>
              </c:numCache>
            </c:numRef>
          </c:val>
          <c:extLst>
            <c:ext xmlns:c16="http://schemas.microsoft.com/office/drawing/2014/chart" uri="{C3380CC4-5D6E-409C-BE32-E72D297353CC}">
              <c16:uniqueId val="{00000000-13C8-4F61-A085-E02EF85BA6F7}"/>
            </c:ext>
          </c:extLst>
        </c:ser>
        <c:ser>
          <c:idx val="1"/>
          <c:order val="1"/>
          <c:tx>
            <c:strRef>
              <c:f>T1!$C$1</c:f>
              <c:strCache>
                <c:ptCount val="1"/>
                <c:pt idx="0">
                  <c:v>FB Factor 39 (KA:3.43, Hajonta:0.58) (Vastauksia:21)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4.8000000000000001E-2</c:v>
                </c:pt>
                <c:pt idx="2">
                  <c:v>0.47599999999999998</c:v>
                </c:pt>
                <c:pt idx="3">
                  <c:v>0.47599999999999998</c:v>
                </c:pt>
              </c:numCache>
            </c:numRef>
          </c:val>
          <c:extLst>
            <c:ext xmlns:c16="http://schemas.microsoft.com/office/drawing/2014/chart" uri="{C3380CC4-5D6E-409C-BE32-E72D297353CC}">
              <c16:uniqueId val="{00000001-13C8-4F61-A085-E02EF85BA6F7}"/>
            </c:ext>
          </c:extLst>
        </c:ser>
        <c:dLbls>
          <c:showLegendKey val="0"/>
          <c:showVal val="0"/>
          <c:showCatName val="0"/>
          <c:showSerName val="0"/>
          <c:showPercent val="0"/>
          <c:showBubbleSize val="0"/>
        </c:dLbls>
        <c:gapWidth val="58"/>
        <c:axId val="620924"/>
        <c:axId val="716636"/>
      </c:barChart>
      <c:catAx>
        <c:axId val="620924"/>
        <c:scaling>
          <c:orientation val="minMax"/>
        </c:scaling>
        <c:delete val="0"/>
        <c:axPos val="b"/>
        <c:numFmt formatCode="General" sourceLinked="0"/>
        <c:majorTickMark val="none"/>
        <c:minorTickMark val="none"/>
        <c:tickLblPos val="nextTo"/>
        <c:txPr>
          <a:bodyPr/>
          <a:lstStyle/>
          <a:p>
            <a:pPr algn="l">
              <a:defRPr/>
            </a:pPr>
            <a:endParaRPr lang="fi-FI"/>
          </a:p>
        </c:txPr>
        <c:crossAx val="716636"/>
        <c:crosses val="autoZero"/>
        <c:auto val="1"/>
        <c:lblAlgn val="ctr"/>
        <c:lblOffset val="100"/>
        <c:noMultiLvlLbl val="1"/>
      </c:catAx>
      <c:valAx>
        <c:axId val="716636"/>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620924"/>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(KA:2.99, Hajonta:0.85) (Vastauksia:893)</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6.4000000000000001E-2</c:v>
                </c:pt>
                <c:pt idx="1">
                  <c:v>0.17100000000000001</c:v>
                </c:pt>
                <c:pt idx="2">
                  <c:v>0.47699999999999998</c:v>
                </c:pt>
                <c:pt idx="3">
                  <c:v>0.28799999999999998</c:v>
                </c:pt>
              </c:numCache>
            </c:numRef>
          </c:val>
          <c:extLst>
            <c:ext xmlns:c16="http://schemas.microsoft.com/office/drawing/2014/chart" uri="{C3380CC4-5D6E-409C-BE32-E72D297353CC}">
              <c16:uniqueId val="{00000000-B949-4032-893B-FED8723BBBCF}"/>
            </c:ext>
          </c:extLst>
        </c:ser>
        <c:ser>
          <c:idx val="1"/>
          <c:order val="1"/>
          <c:tx>
            <c:strRef>
              <c:f>T1!$C$1</c:f>
              <c:strCache>
                <c:ptCount val="1"/>
                <c:pt idx="0">
                  <c:v>FB Factor 39 (KA:3.55, Hajonta:0.5) (Vastauksia:20)</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c:v>
                </c:pt>
                <c:pt idx="2">
                  <c:v>0.45</c:v>
                </c:pt>
                <c:pt idx="3">
                  <c:v>0.55000000000000004</c:v>
                </c:pt>
              </c:numCache>
            </c:numRef>
          </c:val>
          <c:extLst>
            <c:ext xmlns:c16="http://schemas.microsoft.com/office/drawing/2014/chart" uri="{C3380CC4-5D6E-409C-BE32-E72D297353CC}">
              <c16:uniqueId val="{00000001-B949-4032-893B-FED8723BBBCF}"/>
            </c:ext>
          </c:extLst>
        </c:ser>
        <c:dLbls>
          <c:showLegendKey val="0"/>
          <c:showVal val="0"/>
          <c:showCatName val="0"/>
          <c:showSerName val="0"/>
          <c:showPercent val="0"/>
          <c:showBubbleSize val="0"/>
        </c:dLbls>
        <c:gapWidth val="58"/>
        <c:axId val="32583"/>
        <c:axId val="165143"/>
      </c:barChart>
      <c:catAx>
        <c:axId val="32583"/>
        <c:scaling>
          <c:orientation val="minMax"/>
        </c:scaling>
        <c:delete val="0"/>
        <c:axPos val="b"/>
        <c:numFmt formatCode="General" sourceLinked="0"/>
        <c:majorTickMark val="none"/>
        <c:minorTickMark val="none"/>
        <c:tickLblPos val="nextTo"/>
        <c:txPr>
          <a:bodyPr/>
          <a:lstStyle/>
          <a:p>
            <a:pPr algn="l">
              <a:defRPr/>
            </a:pPr>
            <a:endParaRPr lang="fi-FI"/>
          </a:p>
        </c:txPr>
        <c:crossAx val="165143"/>
        <c:crosses val="autoZero"/>
        <c:auto val="1"/>
        <c:lblAlgn val="ctr"/>
        <c:lblOffset val="100"/>
        <c:noMultiLvlLbl val="1"/>
      </c:catAx>
      <c:valAx>
        <c:axId val="16514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32583"/>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(KA:3.01, Hajonta:0.83) (Vastauksia:875)</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4.2999999999999997E-2</c:v>
                </c:pt>
                <c:pt idx="1">
                  <c:v>0.20300000000000001</c:v>
                </c:pt>
                <c:pt idx="2">
                  <c:v>0.44800000000000001</c:v>
                </c:pt>
                <c:pt idx="3">
                  <c:v>0.30499999999999999</c:v>
                </c:pt>
              </c:numCache>
            </c:numRef>
          </c:val>
          <c:extLst>
            <c:ext xmlns:c16="http://schemas.microsoft.com/office/drawing/2014/chart" uri="{C3380CC4-5D6E-409C-BE32-E72D297353CC}">
              <c16:uniqueId val="{00000000-B9A0-4B8A-ACFA-CFD39447E6D2}"/>
            </c:ext>
          </c:extLst>
        </c:ser>
        <c:ser>
          <c:idx val="1"/>
          <c:order val="1"/>
          <c:tx>
            <c:strRef>
              <c:f>T1!$C$1</c:f>
              <c:strCache>
                <c:ptCount val="1"/>
                <c:pt idx="0">
                  <c:v>FB Factor 39 (KA:3.48, Hajonta:0.5) (Vastauksia:21)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c:v>
                </c:pt>
                <c:pt idx="2">
                  <c:v>0.52400000000000002</c:v>
                </c:pt>
                <c:pt idx="3">
                  <c:v>0.47599999999999998</c:v>
                </c:pt>
              </c:numCache>
            </c:numRef>
          </c:val>
          <c:extLst>
            <c:ext xmlns:c16="http://schemas.microsoft.com/office/drawing/2014/chart" uri="{C3380CC4-5D6E-409C-BE32-E72D297353CC}">
              <c16:uniqueId val="{00000001-B9A0-4B8A-ACFA-CFD39447E6D2}"/>
            </c:ext>
          </c:extLst>
        </c:ser>
        <c:dLbls>
          <c:showLegendKey val="0"/>
          <c:showVal val="0"/>
          <c:showCatName val="0"/>
          <c:showSerName val="0"/>
          <c:showPercent val="0"/>
          <c:showBubbleSize val="0"/>
        </c:dLbls>
        <c:gapWidth val="58"/>
        <c:axId val="219626"/>
        <c:axId val="635677"/>
      </c:barChart>
      <c:catAx>
        <c:axId val="219626"/>
        <c:scaling>
          <c:orientation val="minMax"/>
        </c:scaling>
        <c:delete val="0"/>
        <c:axPos val="b"/>
        <c:numFmt formatCode="General" sourceLinked="0"/>
        <c:majorTickMark val="none"/>
        <c:minorTickMark val="none"/>
        <c:tickLblPos val="nextTo"/>
        <c:txPr>
          <a:bodyPr/>
          <a:lstStyle/>
          <a:p>
            <a:pPr algn="l">
              <a:defRPr/>
            </a:pPr>
            <a:endParaRPr lang="fi-FI"/>
          </a:p>
        </c:txPr>
        <c:crossAx val="635677"/>
        <c:crosses val="autoZero"/>
        <c:auto val="1"/>
        <c:lblAlgn val="ctr"/>
        <c:lblOffset val="100"/>
        <c:noMultiLvlLbl val="1"/>
      </c:catAx>
      <c:valAx>
        <c:axId val="635677"/>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219626"/>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(KA:2.85, Hajonta:0.94) (Vastauksia:861)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0.10199999999999999</c:v>
                </c:pt>
                <c:pt idx="1">
                  <c:v>0.216</c:v>
                </c:pt>
                <c:pt idx="2">
                  <c:v>0.40899999999999997</c:v>
                </c:pt>
                <c:pt idx="3">
                  <c:v>0.27300000000000002</c:v>
                </c:pt>
              </c:numCache>
            </c:numRef>
          </c:val>
          <c:extLst>
            <c:ext xmlns:c16="http://schemas.microsoft.com/office/drawing/2014/chart" uri="{C3380CC4-5D6E-409C-BE32-E72D297353CC}">
              <c16:uniqueId val="{00000000-4554-4FFA-A7A9-F1E38042D6A6}"/>
            </c:ext>
          </c:extLst>
        </c:ser>
        <c:ser>
          <c:idx val="1"/>
          <c:order val="1"/>
          <c:tx>
            <c:strRef>
              <c:f>T1!$C$1</c:f>
              <c:strCache>
                <c:ptCount val="1"/>
                <c:pt idx="0">
                  <c:v>FB Factor 39 (KA:3.38, Hajonta:0.58) (Vastauksia:21)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4.8000000000000001E-2</c:v>
                </c:pt>
                <c:pt idx="2">
                  <c:v>0.52400000000000002</c:v>
                </c:pt>
                <c:pt idx="3">
                  <c:v>0.42899999999999999</c:v>
                </c:pt>
              </c:numCache>
            </c:numRef>
          </c:val>
          <c:extLst>
            <c:ext xmlns:c16="http://schemas.microsoft.com/office/drawing/2014/chart" uri="{C3380CC4-5D6E-409C-BE32-E72D297353CC}">
              <c16:uniqueId val="{00000001-4554-4FFA-A7A9-F1E38042D6A6}"/>
            </c:ext>
          </c:extLst>
        </c:ser>
        <c:dLbls>
          <c:showLegendKey val="0"/>
          <c:showVal val="0"/>
          <c:showCatName val="0"/>
          <c:showSerName val="0"/>
          <c:showPercent val="0"/>
          <c:showBubbleSize val="0"/>
        </c:dLbls>
        <c:gapWidth val="58"/>
        <c:axId val="190007"/>
        <c:axId val="323953"/>
      </c:barChart>
      <c:catAx>
        <c:axId val="190007"/>
        <c:scaling>
          <c:orientation val="minMax"/>
        </c:scaling>
        <c:delete val="0"/>
        <c:axPos val="b"/>
        <c:numFmt formatCode="General" sourceLinked="0"/>
        <c:majorTickMark val="none"/>
        <c:minorTickMark val="none"/>
        <c:tickLblPos val="nextTo"/>
        <c:txPr>
          <a:bodyPr/>
          <a:lstStyle/>
          <a:p>
            <a:pPr algn="l">
              <a:defRPr/>
            </a:pPr>
            <a:endParaRPr lang="fi-FI"/>
          </a:p>
        </c:txPr>
        <c:crossAx val="323953"/>
        <c:crosses val="autoZero"/>
        <c:auto val="1"/>
        <c:lblAlgn val="ctr"/>
        <c:lblOffset val="100"/>
        <c:noMultiLvlLbl val="1"/>
      </c:catAx>
      <c:valAx>
        <c:axId val="32395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190007"/>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(KA:2.9, Hajonta:1.02) (Vastauksia:814)</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0.13600000000000001</c:v>
                </c:pt>
                <c:pt idx="1">
                  <c:v>0.16700000000000001</c:v>
                </c:pt>
                <c:pt idx="2">
                  <c:v>0.36099999999999999</c:v>
                </c:pt>
                <c:pt idx="3">
                  <c:v>0.33500000000000002</c:v>
                </c:pt>
              </c:numCache>
            </c:numRef>
          </c:val>
          <c:extLst>
            <c:ext xmlns:c16="http://schemas.microsoft.com/office/drawing/2014/chart" uri="{C3380CC4-5D6E-409C-BE32-E72D297353CC}">
              <c16:uniqueId val="{00000000-F7A0-4389-A792-CBDC7140CF73}"/>
            </c:ext>
          </c:extLst>
        </c:ser>
        <c:ser>
          <c:idx val="1"/>
          <c:order val="1"/>
          <c:tx>
            <c:strRef>
              <c:f>T1!$C$1</c:f>
              <c:strCache>
                <c:ptCount val="1"/>
                <c:pt idx="0">
                  <c:v>FB Factor 39 (KA:2.94, Hajonta:0.78) (Vastauksia:18)</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5.6000000000000001E-2</c:v>
                </c:pt>
                <c:pt idx="1">
                  <c:v>0.16700000000000001</c:v>
                </c:pt>
                <c:pt idx="2">
                  <c:v>0.55600000000000005</c:v>
                </c:pt>
                <c:pt idx="3">
                  <c:v>0.222</c:v>
                </c:pt>
              </c:numCache>
            </c:numRef>
          </c:val>
          <c:extLst>
            <c:ext xmlns:c16="http://schemas.microsoft.com/office/drawing/2014/chart" uri="{C3380CC4-5D6E-409C-BE32-E72D297353CC}">
              <c16:uniqueId val="{00000001-F7A0-4389-A792-CBDC7140CF73}"/>
            </c:ext>
          </c:extLst>
        </c:ser>
        <c:dLbls>
          <c:showLegendKey val="0"/>
          <c:showVal val="0"/>
          <c:showCatName val="0"/>
          <c:showSerName val="0"/>
          <c:showPercent val="0"/>
          <c:showBubbleSize val="0"/>
        </c:dLbls>
        <c:gapWidth val="58"/>
        <c:axId val="174406"/>
        <c:axId val="194734"/>
      </c:barChart>
      <c:catAx>
        <c:axId val="174406"/>
        <c:scaling>
          <c:orientation val="minMax"/>
        </c:scaling>
        <c:delete val="0"/>
        <c:axPos val="b"/>
        <c:numFmt formatCode="General" sourceLinked="0"/>
        <c:majorTickMark val="none"/>
        <c:minorTickMark val="none"/>
        <c:tickLblPos val="nextTo"/>
        <c:txPr>
          <a:bodyPr/>
          <a:lstStyle/>
          <a:p>
            <a:pPr algn="l">
              <a:defRPr/>
            </a:pPr>
            <a:endParaRPr lang="fi-FI"/>
          </a:p>
        </c:txPr>
        <c:crossAx val="194734"/>
        <c:crosses val="autoZero"/>
        <c:auto val="1"/>
        <c:lblAlgn val="ctr"/>
        <c:lblOffset val="100"/>
        <c:noMultiLvlLbl val="1"/>
      </c:catAx>
      <c:valAx>
        <c:axId val="194734"/>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174406"/>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(KA:3.21, Hajonta:0.8) (Vastauksia:952)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0.03</c:v>
                </c:pt>
                <c:pt idx="1">
                  <c:v>0.14599999999999999</c:v>
                </c:pt>
                <c:pt idx="2">
                  <c:v>0.40799999999999997</c:v>
                </c:pt>
                <c:pt idx="3">
                  <c:v>0.41599999999999998</c:v>
                </c:pt>
              </c:numCache>
            </c:numRef>
          </c:val>
          <c:extLst>
            <c:ext xmlns:c16="http://schemas.microsoft.com/office/drawing/2014/chart" uri="{C3380CC4-5D6E-409C-BE32-E72D297353CC}">
              <c16:uniqueId val="{00000000-3D79-43CA-BC2D-1C634346552A}"/>
            </c:ext>
          </c:extLst>
        </c:ser>
        <c:ser>
          <c:idx val="1"/>
          <c:order val="1"/>
          <c:tx>
            <c:strRef>
              <c:f>T1!$C$1</c:f>
              <c:strCache>
                <c:ptCount val="1"/>
                <c:pt idx="0">
                  <c:v>FB Factor 39 (KA:3.86, Hajonta:0.34) (Vastauksia:22)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c:v>
                </c:pt>
                <c:pt idx="2">
                  <c:v>0.13600000000000001</c:v>
                </c:pt>
                <c:pt idx="3">
                  <c:v>0.86399999999999999</c:v>
                </c:pt>
              </c:numCache>
            </c:numRef>
          </c:val>
          <c:extLst>
            <c:ext xmlns:c16="http://schemas.microsoft.com/office/drawing/2014/chart" uri="{C3380CC4-5D6E-409C-BE32-E72D297353CC}">
              <c16:uniqueId val="{00000001-3D79-43CA-BC2D-1C634346552A}"/>
            </c:ext>
          </c:extLst>
        </c:ser>
        <c:dLbls>
          <c:showLegendKey val="0"/>
          <c:showVal val="0"/>
          <c:showCatName val="0"/>
          <c:showSerName val="0"/>
          <c:showPercent val="0"/>
          <c:showBubbleSize val="0"/>
        </c:dLbls>
        <c:gapWidth val="58"/>
        <c:axId val="605594"/>
        <c:axId val="289983"/>
      </c:barChart>
      <c:catAx>
        <c:axId val="605594"/>
        <c:scaling>
          <c:orientation val="minMax"/>
        </c:scaling>
        <c:delete val="0"/>
        <c:axPos val="b"/>
        <c:numFmt formatCode="General" sourceLinked="0"/>
        <c:majorTickMark val="none"/>
        <c:minorTickMark val="none"/>
        <c:tickLblPos val="nextTo"/>
        <c:txPr>
          <a:bodyPr/>
          <a:lstStyle/>
          <a:p>
            <a:pPr algn="l">
              <a:defRPr/>
            </a:pPr>
            <a:endParaRPr lang="fi-FI"/>
          </a:p>
        </c:txPr>
        <c:crossAx val="289983"/>
        <c:crosses val="autoZero"/>
        <c:auto val="1"/>
        <c:lblAlgn val="ctr"/>
        <c:lblOffset val="100"/>
        <c:noMultiLvlLbl val="1"/>
      </c:catAx>
      <c:valAx>
        <c:axId val="28998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605594"/>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(KA:3.5, Hajonta:0.65) (Vastauksia:668)</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7.0000000000000001E-3</c:v>
                </c:pt>
                <c:pt idx="1">
                  <c:v>6.6000000000000003E-2</c:v>
                </c:pt>
                <c:pt idx="2">
                  <c:v>0.34599999999999997</c:v>
                </c:pt>
                <c:pt idx="3">
                  <c:v>0.58099999999999996</c:v>
                </c:pt>
              </c:numCache>
            </c:numRef>
          </c:val>
          <c:extLst>
            <c:ext xmlns:c16="http://schemas.microsoft.com/office/drawing/2014/chart" uri="{C3380CC4-5D6E-409C-BE32-E72D297353CC}">
              <c16:uniqueId val="{00000000-D8DF-4976-ABC3-4AD2CD77D815}"/>
            </c:ext>
          </c:extLst>
        </c:ser>
        <c:ser>
          <c:idx val="1"/>
          <c:order val="1"/>
          <c:tx>
            <c:strRef>
              <c:f>T1!$C$1</c:f>
              <c:strCache>
                <c:ptCount val="1"/>
                <c:pt idx="0">
                  <c:v>FB Factor 39 (KA:3.59, Hajonta:0.69) (Vastauksia:17)</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0.11799999999999999</c:v>
                </c:pt>
                <c:pt idx="2">
                  <c:v>0.17599999999999999</c:v>
                </c:pt>
                <c:pt idx="3">
                  <c:v>0.70599999999999996</c:v>
                </c:pt>
              </c:numCache>
            </c:numRef>
          </c:val>
          <c:extLst>
            <c:ext xmlns:c16="http://schemas.microsoft.com/office/drawing/2014/chart" uri="{C3380CC4-5D6E-409C-BE32-E72D297353CC}">
              <c16:uniqueId val="{00000001-D8DF-4976-ABC3-4AD2CD77D815}"/>
            </c:ext>
          </c:extLst>
        </c:ser>
        <c:dLbls>
          <c:showLegendKey val="0"/>
          <c:showVal val="0"/>
          <c:showCatName val="0"/>
          <c:showSerName val="0"/>
          <c:showPercent val="0"/>
          <c:showBubbleSize val="0"/>
        </c:dLbls>
        <c:gapWidth val="58"/>
        <c:axId val="113326"/>
        <c:axId val="127325"/>
      </c:barChart>
      <c:catAx>
        <c:axId val="113326"/>
        <c:scaling>
          <c:orientation val="minMax"/>
        </c:scaling>
        <c:delete val="0"/>
        <c:axPos val="b"/>
        <c:numFmt formatCode="General" sourceLinked="0"/>
        <c:majorTickMark val="none"/>
        <c:minorTickMark val="none"/>
        <c:tickLblPos val="nextTo"/>
        <c:txPr>
          <a:bodyPr/>
          <a:lstStyle/>
          <a:p>
            <a:pPr algn="l">
              <a:defRPr/>
            </a:pPr>
            <a:endParaRPr lang="fi-FI"/>
          </a:p>
        </c:txPr>
        <c:crossAx val="127325"/>
        <c:crosses val="autoZero"/>
        <c:auto val="1"/>
        <c:lblAlgn val="ctr"/>
        <c:lblOffset val="100"/>
        <c:noMultiLvlLbl val="1"/>
      </c:catAx>
      <c:valAx>
        <c:axId val="127325"/>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113326"/>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6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T1!$A$2:$A$8</c:f>
              <c:strCache>
                <c:ptCount val="7"/>
                <c:pt idx="0">
                  <c:v>Olemme aktiivinen toimija alueellamme/paikkakunnallamme</c:v>
                </c:pt>
                <c:pt idx="1">
                  <c:v>Seurassa on huomioitu kiusaamisen ja epäasiallisen käytöksen ehkäisyä tukevat toimintatavat</c:v>
                </c:pt>
                <c:pt idx="2">
                  <c:v>Seurassa on kokemusta kiusaamiseen ja epäasialliseen käytökseen puuttumisesta</c:v>
                </c:pt>
                <c:pt idx="3">
                  <c:v>Seurassa kierrätetään varusteita</c:v>
                </c:pt>
                <c:pt idx="4">
                  <c:v>Seurassa suositaan kimppakyytejä ja pidemmillä matkoilla kuljetaan yhdessä bussilla</c:v>
                </c:pt>
                <c:pt idx="5">
                  <c:v>Teemme seurapromootioita (esim. some, kouluvierailut, tapahtumat, messut) saadaksemme uusia pelaajia ja toimihenkilöitä mukaan toimintaan</c:v>
                </c:pt>
                <c:pt idx="6">
                  <c:v>Seuran toimintaan on helppo tulla mukaan</c:v>
                </c:pt>
              </c:strCache>
            </c:strRef>
          </c:cat>
          <c:val>
            <c:numRef>
              <c:f>T1!$B$2:$B$8</c:f>
              <c:numCache>
                <c:formatCode>General</c:formatCode>
                <c:ptCount val="7"/>
                <c:pt idx="0">
                  <c:v>3.2</c:v>
                </c:pt>
                <c:pt idx="1">
                  <c:v>3</c:v>
                </c:pt>
                <c:pt idx="2">
                  <c:v>2.9</c:v>
                </c:pt>
                <c:pt idx="3">
                  <c:v>2.6</c:v>
                </c:pt>
                <c:pt idx="4">
                  <c:v>3.2</c:v>
                </c:pt>
                <c:pt idx="5">
                  <c:v>2.6</c:v>
                </c:pt>
                <c:pt idx="6">
                  <c:v>3.2</c:v>
                </c:pt>
              </c:numCache>
            </c:numRef>
          </c:val>
          <c:extLst>
            <c:ext xmlns:c16="http://schemas.microsoft.com/office/drawing/2014/chart" uri="{C3380CC4-5D6E-409C-BE32-E72D297353CC}">
              <c16:uniqueId val="{00000000-EDEE-4D29-81ED-454E2F24E58B}"/>
            </c:ext>
          </c:extLst>
        </c:ser>
        <c:ser>
          <c:idx val="1"/>
          <c:order val="1"/>
          <c:tx>
            <c:strRef>
              <c:f>T1!$C$1</c:f>
              <c:strCache>
                <c:ptCount val="1"/>
                <c:pt idx="0">
                  <c:v>FB Factor 39</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T1!$A$2:$A$8</c:f>
              <c:strCache>
                <c:ptCount val="7"/>
                <c:pt idx="0">
                  <c:v>Olemme aktiivinen toimija alueellamme/paikkakunnallamme</c:v>
                </c:pt>
                <c:pt idx="1">
                  <c:v>Seurassa on huomioitu kiusaamisen ja epäasiallisen käytöksen ehkäisyä tukevat toimintatavat</c:v>
                </c:pt>
                <c:pt idx="2">
                  <c:v>Seurassa on kokemusta kiusaamiseen ja epäasialliseen käytökseen puuttumisesta</c:v>
                </c:pt>
                <c:pt idx="3">
                  <c:v>Seurassa kierrätetään varusteita</c:v>
                </c:pt>
                <c:pt idx="4">
                  <c:v>Seurassa suositaan kimppakyytejä ja pidemmillä matkoilla kuljetaan yhdessä bussilla</c:v>
                </c:pt>
                <c:pt idx="5">
                  <c:v>Teemme seurapromootioita (esim. some, kouluvierailut, tapahtumat, messut) saadaksemme uusia pelaajia ja toimihenkilöitä mukaan toimintaan</c:v>
                </c:pt>
                <c:pt idx="6">
                  <c:v>Seuran toimintaan on helppo tulla mukaan</c:v>
                </c:pt>
              </c:strCache>
            </c:strRef>
          </c:cat>
          <c:val>
            <c:numRef>
              <c:f>T1!$C$2:$C$8</c:f>
              <c:numCache>
                <c:formatCode>General</c:formatCode>
                <c:ptCount val="7"/>
                <c:pt idx="0">
                  <c:v>3.9</c:v>
                </c:pt>
                <c:pt idx="1">
                  <c:v>3.3</c:v>
                </c:pt>
                <c:pt idx="2">
                  <c:v>3.3</c:v>
                </c:pt>
                <c:pt idx="3">
                  <c:v>2.6</c:v>
                </c:pt>
                <c:pt idx="4">
                  <c:v>3.6</c:v>
                </c:pt>
                <c:pt idx="5">
                  <c:v>3.6</c:v>
                </c:pt>
                <c:pt idx="6">
                  <c:v>3.6</c:v>
                </c:pt>
              </c:numCache>
            </c:numRef>
          </c:val>
          <c:extLst>
            <c:ext xmlns:c16="http://schemas.microsoft.com/office/drawing/2014/chart" uri="{C3380CC4-5D6E-409C-BE32-E72D297353CC}">
              <c16:uniqueId val="{00000001-EDEE-4D29-81ED-454E2F24E58B}"/>
            </c:ext>
          </c:extLst>
        </c:ser>
        <c:dLbls>
          <c:showLegendKey val="0"/>
          <c:showVal val="0"/>
          <c:showCatName val="0"/>
          <c:showSerName val="0"/>
          <c:showPercent val="0"/>
          <c:showBubbleSize val="0"/>
        </c:dLbls>
        <c:gapWidth val="58"/>
        <c:axId val="664010"/>
        <c:axId val="615973"/>
      </c:barChart>
      <c:catAx>
        <c:axId val="664010"/>
        <c:scaling>
          <c:orientation val="maxMin"/>
        </c:scaling>
        <c:delete val="0"/>
        <c:axPos val="l"/>
        <c:numFmt formatCode="General" sourceLinked="0"/>
        <c:majorTickMark val="none"/>
        <c:minorTickMark val="none"/>
        <c:tickLblPos val="nextTo"/>
        <c:txPr>
          <a:bodyPr/>
          <a:lstStyle/>
          <a:p>
            <a:pPr algn="l">
              <a:defRPr/>
            </a:pPr>
            <a:endParaRPr lang="fi-FI"/>
          </a:p>
        </c:txPr>
        <c:crossAx val="615973"/>
        <c:crosses val="autoZero"/>
        <c:auto val="1"/>
        <c:lblAlgn val="ctr"/>
        <c:lblOffset val="100"/>
        <c:noMultiLvlLbl val="1"/>
      </c:catAx>
      <c:valAx>
        <c:axId val="615973"/>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a:pPr>
            <a:endParaRPr lang="fi-FI"/>
          </a:p>
        </c:txPr>
        <c:crossAx val="664010"/>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6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Seurassa on määritelty toimintatapa, miten uudet toimijat/pelaajat vastaanotetaan toimintaan</c:v>
                </c:pt>
              </c:strCache>
            </c:strRef>
          </c:cat>
          <c:val>
            <c:numRef>
              <c:f>T1!$B$2:$B$2</c:f>
              <c:numCache>
                <c:formatCode>General</c:formatCode>
                <c:ptCount val="1"/>
                <c:pt idx="0">
                  <c:v>2.5</c:v>
                </c:pt>
              </c:numCache>
            </c:numRef>
          </c:val>
          <c:extLst>
            <c:ext xmlns:c16="http://schemas.microsoft.com/office/drawing/2014/chart" uri="{C3380CC4-5D6E-409C-BE32-E72D297353CC}">
              <c16:uniqueId val="{00000000-5D89-4224-8160-AB88082EDD4B}"/>
            </c:ext>
          </c:extLst>
        </c:ser>
        <c:ser>
          <c:idx val="1"/>
          <c:order val="1"/>
          <c:tx>
            <c:strRef>
              <c:f>T1!$C$1</c:f>
              <c:strCache>
                <c:ptCount val="1"/>
                <c:pt idx="0">
                  <c:v>FB Factor 39</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Seurassa on määritelty toimintatapa, miten uudet toimijat/pelaajat vastaanotetaan toimintaan</c:v>
                </c:pt>
              </c:strCache>
            </c:strRef>
          </c:cat>
          <c:val>
            <c:numRef>
              <c:f>T1!$C$2:$C$2</c:f>
              <c:numCache>
                <c:formatCode>General</c:formatCode>
                <c:ptCount val="1"/>
                <c:pt idx="0">
                  <c:v>3.2</c:v>
                </c:pt>
              </c:numCache>
            </c:numRef>
          </c:val>
          <c:extLst>
            <c:ext xmlns:c16="http://schemas.microsoft.com/office/drawing/2014/chart" uri="{C3380CC4-5D6E-409C-BE32-E72D297353CC}">
              <c16:uniqueId val="{00000001-5D89-4224-8160-AB88082EDD4B}"/>
            </c:ext>
          </c:extLst>
        </c:ser>
        <c:dLbls>
          <c:showLegendKey val="0"/>
          <c:showVal val="0"/>
          <c:showCatName val="0"/>
          <c:showSerName val="0"/>
          <c:showPercent val="0"/>
          <c:showBubbleSize val="0"/>
        </c:dLbls>
        <c:gapWidth val="58"/>
        <c:axId val="800420"/>
        <c:axId val="870050"/>
      </c:barChart>
      <c:catAx>
        <c:axId val="800420"/>
        <c:scaling>
          <c:orientation val="maxMin"/>
        </c:scaling>
        <c:delete val="0"/>
        <c:axPos val="l"/>
        <c:numFmt formatCode="General" sourceLinked="0"/>
        <c:majorTickMark val="none"/>
        <c:minorTickMark val="none"/>
        <c:tickLblPos val="nextTo"/>
        <c:txPr>
          <a:bodyPr/>
          <a:lstStyle/>
          <a:p>
            <a:pPr algn="l">
              <a:defRPr/>
            </a:pPr>
            <a:endParaRPr lang="fi-FI"/>
          </a:p>
        </c:txPr>
        <c:crossAx val="870050"/>
        <c:crosses val="autoZero"/>
        <c:auto val="1"/>
        <c:lblAlgn val="ctr"/>
        <c:lblOffset val="100"/>
        <c:noMultiLvlLbl val="1"/>
      </c:catAx>
      <c:valAx>
        <c:axId val="870050"/>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a:pPr>
            <a:endParaRPr lang="fi-FI"/>
          </a:p>
        </c:txPr>
        <c:crossAx val="800420"/>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6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(KA:3.05, Hajonta:0.84) (Vastauksia:939)</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4.8000000000000001E-2</c:v>
                </c:pt>
                <c:pt idx="1">
                  <c:v>0.185</c:v>
                </c:pt>
                <c:pt idx="2">
                  <c:v>0.44</c:v>
                </c:pt>
                <c:pt idx="3">
                  <c:v>0.32700000000000001</c:v>
                </c:pt>
              </c:numCache>
            </c:numRef>
          </c:val>
          <c:extLst>
            <c:ext xmlns:c16="http://schemas.microsoft.com/office/drawing/2014/chart" uri="{C3380CC4-5D6E-409C-BE32-E72D297353CC}">
              <c16:uniqueId val="{00000000-59E3-481B-8B04-D02B0B90B2EC}"/>
            </c:ext>
          </c:extLst>
        </c:ser>
        <c:ser>
          <c:idx val="1"/>
          <c:order val="1"/>
          <c:tx>
            <c:strRef>
              <c:f>T1!$C$1</c:f>
              <c:strCache>
                <c:ptCount val="1"/>
                <c:pt idx="0">
                  <c:v>FB Factor 39 (KA:3.27, Hajonta:0.81) (Vastauksia:22)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4.4999999999999998E-2</c:v>
                </c:pt>
                <c:pt idx="1">
                  <c:v>9.0999999999999998E-2</c:v>
                </c:pt>
                <c:pt idx="2">
                  <c:v>0.40899999999999997</c:v>
                </c:pt>
                <c:pt idx="3">
                  <c:v>0.45500000000000002</c:v>
                </c:pt>
              </c:numCache>
            </c:numRef>
          </c:val>
          <c:extLst>
            <c:ext xmlns:c16="http://schemas.microsoft.com/office/drawing/2014/chart" uri="{C3380CC4-5D6E-409C-BE32-E72D297353CC}">
              <c16:uniqueId val="{00000001-59E3-481B-8B04-D02B0B90B2EC}"/>
            </c:ext>
          </c:extLst>
        </c:ser>
        <c:dLbls>
          <c:showLegendKey val="0"/>
          <c:showVal val="0"/>
          <c:showCatName val="0"/>
          <c:showSerName val="0"/>
          <c:showPercent val="0"/>
          <c:showBubbleSize val="0"/>
        </c:dLbls>
        <c:gapWidth val="58"/>
        <c:axId val="493768"/>
        <c:axId val="497701"/>
      </c:barChart>
      <c:catAx>
        <c:axId val="493768"/>
        <c:scaling>
          <c:orientation val="minMax"/>
        </c:scaling>
        <c:delete val="0"/>
        <c:axPos val="b"/>
        <c:numFmt formatCode="General" sourceLinked="0"/>
        <c:majorTickMark val="none"/>
        <c:minorTickMark val="none"/>
        <c:tickLblPos val="nextTo"/>
        <c:txPr>
          <a:bodyPr/>
          <a:lstStyle/>
          <a:p>
            <a:pPr algn="l">
              <a:defRPr/>
            </a:pPr>
            <a:endParaRPr lang="fi-FI"/>
          </a:p>
        </c:txPr>
        <c:crossAx val="497701"/>
        <c:crosses val="autoZero"/>
        <c:auto val="1"/>
        <c:lblAlgn val="ctr"/>
        <c:lblOffset val="100"/>
        <c:noMultiLvlLbl val="1"/>
      </c:catAx>
      <c:valAx>
        <c:axId val="497701"/>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493768"/>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6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(KA:2.88, Hajonta:0.84) (Vastauksia:891)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5.6000000000000001E-2</c:v>
                </c:pt>
                <c:pt idx="1">
                  <c:v>0.253</c:v>
                </c:pt>
                <c:pt idx="2">
                  <c:v>0.45</c:v>
                </c:pt>
                <c:pt idx="3">
                  <c:v>0.24099999999999999</c:v>
                </c:pt>
              </c:numCache>
            </c:numRef>
          </c:val>
          <c:extLst>
            <c:ext xmlns:c16="http://schemas.microsoft.com/office/drawing/2014/chart" uri="{C3380CC4-5D6E-409C-BE32-E72D297353CC}">
              <c16:uniqueId val="{00000000-B2B8-4994-B71E-035A9422E44C}"/>
            </c:ext>
          </c:extLst>
        </c:ser>
        <c:ser>
          <c:idx val="1"/>
          <c:order val="1"/>
          <c:tx>
            <c:strRef>
              <c:f>T1!$C$1</c:f>
              <c:strCache>
                <c:ptCount val="1"/>
                <c:pt idx="0">
                  <c:v>FB Factor 39 (KA:3.26, Hajonta:0.64) (Vastauksia:19)</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0.105</c:v>
                </c:pt>
                <c:pt idx="2">
                  <c:v>0.52600000000000002</c:v>
                </c:pt>
                <c:pt idx="3">
                  <c:v>0.36799999999999999</c:v>
                </c:pt>
              </c:numCache>
            </c:numRef>
          </c:val>
          <c:extLst>
            <c:ext xmlns:c16="http://schemas.microsoft.com/office/drawing/2014/chart" uri="{C3380CC4-5D6E-409C-BE32-E72D297353CC}">
              <c16:uniqueId val="{00000001-B2B8-4994-B71E-035A9422E44C}"/>
            </c:ext>
          </c:extLst>
        </c:ser>
        <c:dLbls>
          <c:showLegendKey val="0"/>
          <c:showVal val="0"/>
          <c:showCatName val="0"/>
          <c:showSerName val="0"/>
          <c:showPercent val="0"/>
          <c:showBubbleSize val="0"/>
        </c:dLbls>
        <c:gapWidth val="58"/>
        <c:axId val="91665"/>
        <c:axId val="193736"/>
      </c:barChart>
      <c:catAx>
        <c:axId val="91665"/>
        <c:scaling>
          <c:orientation val="minMax"/>
        </c:scaling>
        <c:delete val="0"/>
        <c:axPos val="b"/>
        <c:numFmt formatCode="General" sourceLinked="0"/>
        <c:majorTickMark val="none"/>
        <c:minorTickMark val="none"/>
        <c:tickLblPos val="nextTo"/>
        <c:txPr>
          <a:bodyPr/>
          <a:lstStyle/>
          <a:p>
            <a:pPr algn="l">
              <a:defRPr/>
            </a:pPr>
            <a:endParaRPr lang="fi-FI"/>
          </a:p>
        </c:txPr>
        <c:crossAx val="193736"/>
        <c:crosses val="autoZero"/>
        <c:auto val="1"/>
        <c:lblAlgn val="ctr"/>
        <c:lblOffset val="100"/>
        <c:noMultiLvlLbl val="1"/>
      </c:catAx>
      <c:valAx>
        <c:axId val="193736"/>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91665"/>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6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(KA:2.59, Hajonta:0.9) (Vastauksia:901)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0.112</c:v>
                </c:pt>
                <c:pt idx="1">
                  <c:v>0.35799999999999998</c:v>
                </c:pt>
                <c:pt idx="2">
                  <c:v>0.35399999999999998</c:v>
                </c:pt>
                <c:pt idx="3">
                  <c:v>0.17499999999999999</c:v>
                </c:pt>
              </c:numCache>
            </c:numRef>
          </c:val>
          <c:extLst>
            <c:ext xmlns:c16="http://schemas.microsoft.com/office/drawing/2014/chart" uri="{C3380CC4-5D6E-409C-BE32-E72D297353CC}">
              <c16:uniqueId val="{00000000-6E67-49BF-B04E-7EEA2B75AAB3}"/>
            </c:ext>
          </c:extLst>
        </c:ser>
        <c:ser>
          <c:idx val="1"/>
          <c:order val="1"/>
          <c:tx>
            <c:strRef>
              <c:f>T1!$C$1</c:f>
              <c:strCache>
                <c:ptCount val="1"/>
                <c:pt idx="0">
                  <c:v>FB Factor 39 (KA:2.62, Hajonta:0.79) (Vastauksia:21)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4.8000000000000001E-2</c:v>
                </c:pt>
                <c:pt idx="1">
                  <c:v>0.42899999999999999</c:v>
                </c:pt>
                <c:pt idx="2">
                  <c:v>0.38100000000000001</c:v>
                </c:pt>
                <c:pt idx="3">
                  <c:v>0.14299999999999999</c:v>
                </c:pt>
              </c:numCache>
            </c:numRef>
          </c:val>
          <c:extLst>
            <c:ext xmlns:c16="http://schemas.microsoft.com/office/drawing/2014/chart" uri="{C3380CC4-5D6E-409C-BE32-E72D297353CC}">
              <c16:uniqueId val="{00000001-6E67-49BF-B04E-7EEA2B75AAB3}"/>
            </c:ext>
          </c:extLst>
        </c:ser>
        <c:dLbls>
          <c:showLegendKey val="0"/>
          <c:showVal val="0"/>
          <c:showCatName val="0"/>
          <c:showSerName val="0"/>
          <c:showPercent val="0"/>
          <c:showBubbleSize val="0"/>
        </c:dLbls>
        <c:gapWidth val="58"/>
        <c:axId val="396448"/>
        <c:axId val="95647"/>
      </c:barChart>
      <c:catAx>
        <c:axId val="396448"/>
        <c:scaling>
          <c:orientation val="minMax"/>
        </c:scaling>
        <c:delete val="0"/>
        <c:axPos val="b"/>
        <c:numFmt formatCode="General" sourceLinked="0"/>
        <c:majorTickMark val="none"/>
        <c:minorTickMark val="none"/>
        <c:tickLblPos val="nextTo"/>
        <c:txPr>
          <a:bodyPr/>
          <a:lstStyle/>
          <a:p>
            <a:pPr algn="l">
              <a:defRPr/>
            </a:pPr>
            <a:endParaRPr lang="fi-FI"/>
          </a:p>
        </c:txPr>
        <c:crossAx val="95647"/>
        <c:crosses val="autoZero"/>
        <c:auto val="1"/>
        <c:lblAlgn val="ctr"/>
        <c:lblOffset val="100"/>
        <c:noMultiLvlLbl val="1"/>
      </c:catAx>
      <c:valAx>
        <c:axId val="95647"/>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396448"/>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6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(KA:3.2, Hajonta:0.81) (Vastauksia:955)</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3.5000000000000003E-2</c:v>
                </c:pt>
                <c:pt idx="1">
                  <c:v>0.14599999999999999</c:v>
                </c:pt>
                <c:pt idx="2">
                  <c:v>0.40699999999999997</c:v>
                </c:pt>
                <c:pt idx="3">
                  <c:v>0.41299999999999998</c:v>
                </c:pt>
              </c:numCache>
            </c:numRef>
          </c:val>
          <c:extLst>
            <c:ext xmlns:c16="http://schemas.microsoft.com/office/drawing/2014/chart" uri="{C3380CC4-5D6E-409C-BE32-E72D297353CC}">
              <c16:uniqueId val="{00000000-C173-473E-A960-D509DCEB974F}"/>
            </c:ext>
          </c:extLst>
        </c:ser>
        <c:ser>
          <c:idx val="1"/>
          <c:order val="1"/>
          <c:tx>
            <c:strRef>
              <c:f>T1!$C$1</c:f>
              <c:strCache>
                <c:ptCount val="1"/>
                <c:pt idx="0">
                  <c:v>FB Factor 39 (KA:3.64, Hajonta:0.48) (Vastauksia:22)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c:v>
                </c:pt>
                <c:pt idx="2">
                  <c:v>0.36399999999999999</c:v>
                </c:pt>
                <c:pt idx="3">
                  <c:v>0.63600000000000001</c:v>
                </c:pt>
              </c:numCache>
            </c:numRef>
          </c:val>
          <c:extLst>
            <c:ext xmlns:c16="http://schemas.microsoft.com/office/drawing/2014/chart" uri="{C3380CC4-5D6E-409C-BE32-E72D297353CC}">
              <c16:uniqueId val="{00000001-C173-473E-A960-D509DCEB974F}"/>
            </c:ext>
          </c:extLst>
        </c:ser>
        <c:dLbls>
          <c:showLegendKey val="0"/>
          <c:showVal val="0"/>
          <c:showCatName val="0"/>
          <c:showSerName val="0"/>
          <c:showPercent val="0"/>
          <c:showBubbleSize val="0"/>
        </c:dLbls>
        <c:gapWidth val="58"/>
        <c:axId val="987684"/>
        <c:axId val="334835"/>
      </c:barChart>
      <c:catAx>
        <c:axId val="987684"/>
        <c:scaling>
          <c:orientation val="minMax"/>
        </c:scaling>
        <c:delete val="0"/>
        <c:axPos val="b"/>
        <c:numFmt formatCode="General" sourceLinked="0"/>
        <c:majorTickMark val="none"/>
        <c:minorTickMark val="none"/>
        <c:tickLblPos val="nextTo"/>
        <c:txPr>
          <a:bodyPr/>
          <a:lstStyle/>
          <a:p>
            <a:pPr algn="l">
              <a:defRPr/>
            </a:pPr>
            <a:endParaRPr lang="fi-FI"/>
          </a:p>
        </c:txPr>
        <c:crossAx val="334835"/>
        <c:crosses val="autoZero"/>
        <c:auto val="1"/>
        <c:lblAlgn val="ctr"/>
        <c:lblOffset val="100"/>
        <c:noMultiLvlLbl val="1"/>
      </c:catAx>
      <c:valAx>
        <c:axId val="334835"/>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987684"/>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6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(KA:2.6, Hajonta:0.92) (Vastauksia:870)</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0.129</c:v>
                </c:pt>
                <c:pt idx="1">
                  <c:v>0.318</c:v>
                </c:pt>
                <c:pt idx="2">
                  <c:v>0.374</c:v>
                </c:pt>
                <c:pt idx="3">
                  <c:v>0.17899999999999999</c:v>
                </c:pt>
              </c:numCache>
            </c:numRef>
          </c:val>
          <c:extLst>
            <c:ext xmlns:c16="http://schemas.microsoft.com/office/drawing/2014/chart" uri="{C3380CC4-5D6E-409C-BE32-E72D297353CC}">
              <c16:uniqueId val="{00000000-AAF6-4A46-8D8E-EF1D19F9D778}"/>
            </c:ext>
          </c:extLst>
        </c:ser>
        <c:ser>
          <c:idx val="1"/>
          <c:order val="1"/>
          <c:tx>
            <c:strRef>
              <c:f>T1!$C$1</c:f>
              <c:strCache>
                <c:ptCount val="1"/>
                <c:pt idx="0">
                  <c:v>FB Factor 39 (KA:3.57, Hajonta:0.58) (Vastauksia:21)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4.8000000000000001E-2</c:v>
                </c:pt>
                <c:pt idx="2">
                  <c:v>0.33300000000000002</c:v>
                </c:pt>
                <c:pt idx="3">
                  <c:v>0.61899999999999999</c:v>
                </c:pt>
              </c:numCache>
            </c:numRef>
          </c:val>
          <c:extLst>
            <c:ext xmlns:c16="http://schemas.microsoft.com/office/drawing/2014/chart" uri="{C3380CC4-5D6E-409C-BE32-E72D297353CC}">
              <c16:uniqueId val="{00000001-AAF6-4A46-8D8E-EF1D19F9D778}"/>
            </c:ext>
          </c:extLst>
        </c:ser>
        <c:dLbls>
          <c:showLegendKey val="0"/>
          <c:showVal val="0"/>
          <c:showCatName val="0"/>
          <c:showSerName val="0"/>
          <c:showPercent val="0"/>
          <c:showBubbleSize val="0"/>
        </c:dLbls>
        <c:gapWidth val="58"/>
        <c:axId val="151036"/>
        <c:axId val="408057"/>
      </c:barChart>
      <c:catAx>
        <c:axId val="151036"/>
        <c:scaling>
          <c:orientation val="minMax"/>
        </c:scaling>
        <c:delete val="0"/>
        <c:axPos val="b"/>
        <c:numFmt formatCode="General" sourceLinked="0"/>
        <c:majorTickMark val="none"/>
        <c:minorTickMark val="none"/>
        <c:tickLblPos val="nextTo"/>
        <c:txPr>
          <a:bodyPr/>
          <a:lstStyle/>
          <a:p>
            <a:pPr algn="l">
              <a:defRPr/>
            </a:pPr>
            <a:endParaRPr lang="fi-FI"/>
          </a:p>
        </c:txPr>
        <c:crossAx val="408057"/>
        <c:crosses val="autoZero"/>
        <c:auto val="1"/>
        <c:lblAlgn val="ctr"/>
        <c:lblOffset val="100"/>
        <c:noMultiLvlLbl val="1"/>
      </c:catAx>
      <c:valAx>
        <c:axId val="408057"/>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151036"/>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6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(KA:3.18, Hajonta:0.77) (Vastauksia:962)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2.5999999999999999E-2</c:v>
                </c:pt>
                <c:pt idx="1">
                  <c:v>0.14299999999999999</c:v>
                </c:pt>
                <c:pt idx="2">
                  <c:v>0.45400000000000001</c:v>
                </c:pt>
                <c:pt idx="3">
                  <c:v>0.376</c:v>
                </c:pt>
              </c:numCache>
            </c:numRef>
          </c:val>
          <c:extLst>
            <c:ext xmlns:c16="http://schemas.microsoft.com/office/drawing/2014/chart" uri="{C3380CC4-5D6E-409C-BE32-E72D297353CC}">
              <c16:uniqueId val="{00000000-C222-4464-A52A-1640A5EC592A}"/>
            </c:ext>
          </c:extLst>
        </c:ser>
        <c:ser>
          <c:idx val="1"/>
          <c:order val="1"/>
          <c:tx>
            <c:strRef>
              <c:f>T1!$C$1</c:f>
              <c:strCache>
                <c:ptCount val="1"/>
                <c:pt idx="0">
                  <c:v>FB Factor 39 (KA:3.59, Hajonta:0.49) (Vastauksia:22)</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0</c:v>
                </c:pt>
                <c:pt idx="2">
                  <c:v>0.40899999999999997</c:v>
                </c:pt>
                <c:pt idx="3">
                  <c:v>0.59099999999999997</c:v>
                </c:pt>
              </c:numCache>
            </c:numRef>
          </c:val>
          <c:extLst>
            <c:ext xmlns:c16="http://schemas.microsoft.com/office/drawing/2014/chart" uri="{C3380CC4-5D6E-409C-BE32-E72D297353CC}">
              <c16:uniqueId val="{00000001-C222-4464-A52A-1640A5EC592A}"/>
            </c:ext>
          </c:extLst>
        </c:ser>
        <c:dLbls>
          <c:showLegendKey val="0"/>
          <c:showVal val="0"/>
          <c:showCatName val="0"/>
          <c:showSerName val="0"/>
          <c:showPercent val="0"/>
          <c:showBubbleSize val="0"/>
        </c:dLbls>
        <c:gapWidth val="58"/>
        <c:axId val="504604"/>
        <c:axId val="347606"/>
      </c:barChart>
      <c:catAx>
        <c:axId val="504604"/>
        <c:scaling>
          <c:orientation val="minMax"/>
        </c:scaling>
        <c:delete val="0"/>
        <c:axPos val="b"/>
        <c:numFmt formatCode="General" sourceLinked="0"/>
        <c:majorTickMark val="none"/>
        <c:minorTickMark val="none"/>
        <c:tickLblPos val="nextTo"/>
        <c:txPr>
          <a:bodyPr/>
          <a:lstStyle/>
          <a:p>
            <a:pPr algn="l">
              <a:defRPr/>
            </a:pPr>
            <a:endParaRPr lang="fi-FI"/>
          </a:p>
        </c:txPr>
        <c:crossAx val="347606"/>
        <c:crosses val="autoZero"/>
        <c:auto val="1"/>
        <c:lblAlgn val="ctr"/>
        <c:lblOffset val="100"/>
        <c:noMultiLvlLbl val="1"/>
      </c:catAx>
      <c:valAx>
        <c:axId val="347606"/>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504604"/>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6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(KA:2.49, Hajonta:0.89) (Vastauksia:871)</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T1!$B$2:$B$5</c:f>
              <c:numCache>
                <c:formatCode>General</c:formatCode>
                <c:ptCount val="4"/>
                <c:pt idx="0">
                  <c:v>0.13100000000000001</c:v>
                </c:pt>
                <c:pt idx="1">
                  <c:v>0.39400000000000002</c:v>
                </c:pt>
                <c:pt idx="2">
                  <c:v>0.33300000000000002</c:v>
                </c:pt>
                <c:pt idx="3">
                  <c:v>0.14199999999999999</c:v>
                </c:pt>
              </c:numCache>
            </c:numRef>
          </c:val>
          <c:extLst>
            <c:ext xmlns:c16="http://schemas.microsoft.com/office/drawing/2014/chart" uri="{C3380CC4-5D6E-409C-BE32-E72D297353CC}">
              <c16:uniqueId val="{00000000-21A7-4E2D-A607-CEEDBE6BAE07}"/>
            </c:ext>
          </c:extLst>
        </c:ser>
        <c:ser>
          <c:idx val="1"/>
          <c:order val="1"/>
          <c:tx>
            <c:strRef>
              <c:f>T1!$C$1</c:f>
              <c:strCache>
                <c:ptCount val="1"/>
                <c:pt idx="0">
                  <c:v>FB Factor 39 (KA:3.16, Hajonta:0.49) (Vastauksia:19)</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1.00</c:v>
                </c:pt>
                <c:pt idx="1">
                  <c:v>2.00</c:v>
                </c:pt>
                <c:pt idx="2">
                  <c:v>3.00</c:v>
                </c:pt>
                <c:pt idx="3">
                  <c:v>4.00</c:v>
                </c:pt>
              </c:strCache>
            </c:strRef>
          </c:cat>
          <c:val>
            <c:numRef>
              <c:f>T1!$C$2:$C$5</c:f>
              <c:numCache>
                <c:formatCode>General</c:formatCode>
                <c:ptCount val="4"/>
                <c:pt idx="0">
                  <c:v>0</c:v>
                </c:pt>
                <c:pt idx="1">
                  <c:v>5.2999999999999999E-2</c:v>
                </c:pt>
                <c:pt idx="2">
                  <c:v>0.73699999999999999</c:v>
                </c:pt>
                <c:pt idx="3">
                  <c:v>0.21099999999999999</c:v>
                </c:pt>
              </c:numCache>
            </c:numRef>
          </c:val>
          <c:extLst>
            <c:ext xmlns:c16="http://schemas.microsoft.com/office/drawing/2014/chart" uri="{C3380CC4-5D6E-409C-BE32-E72D297353CC}">
              <c16:uniqueId val="{00000001-21A7-4E2D-A607-CEEDBE6BAE07}"/>
            </c:ext>
          </c:extLst>
        </c:ser>
        <c:dLbls>
          <c:showLegendKey val="0"/>
          <c:showVal val="0"/>
          <c:showCatName val="0"/>
          <c:showSerName val="0"/>
          <c:showPercent val="0"/>
          <c:showBubbleSize val="0"/>
        </c:dLbls>
        <c:gapWidth val="58"/>
        <c:axId val="85814"/>
        <c:axId val="482168"/>
      </c:barChart>
      <c:catAx>
        <c:axId val="85814"/>
        <c:scaling>
          <c:orientation val="minMax"/>
        </c:scaling>
        <c:delete val="0"/>
        <c:axPos val="b"/>
        <c:numFmt formatCode="General" sourceLinked="0"/>
        <c:majorTickMark val="none"/>
        <c:minorTickMark val="none"/>
        <c:tickLblPos val="nextTo"/>
        <c:txPr>
          <a:bodyPr/>
          <a:lstStyle/>
          <a:p>
            <a:pPr algn="l">
              <a:defRPr/>
            </a:pPr>
            <a:endParaRPr lang="fi-FI"/>
          </a:p>
        </c:txPr>
        <c:crossAx val="482168"/>
        <c:crosses val="autoZero"/>
        <c:auto val="1"/>
        <c:lblAlgn val="ctr"/>
        <c:lblOffset val="100"/>
        <c:noMultiLvlLbl val="1"/>
      </c:catAx>
      <c:valAx>
        <c:axId val="482168"/>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85814"/>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6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'T1'!$A$2:$A$9</c:f>
              <c:strCache>
                <c:ptCount val="8"/>
                <c:pt idx="0">
                  <c:v>Kuinka mukavaa seurassasi on pelata salibandya?</c:v>
                </c:pt>
                <c:pt idx="1">
                  <c:v>Salibandyn pelaaminen seurassani on minulle sopivan hintaista</c:v>
                </c:pt>
                <c:pt idx="2">
                  <c:v>Jaksaminen ja viihtyminen seuran toiminnassa</c:v>
                </c:pt>
                <c:pt idx="3">
                  <c:v>Seuran valmennus</c:v>
                </c:pt>
                <c:pt idx="4">
                  <c:v>Seuran johtaminen</c:v>
                </c:pt>
                <c:pt idx="5">
                  <c:v>Seuran olosuhteet ja talous</c:v>
                </c:pt>
                <c:pt idx="6">
                  <c:v>Seuran toimintaympäristö / Vastuullisuus</c:v>
                </c:pt>
                <c:pt idx="7">
                  <c:v>Keskiarvo</c:v>
                </c:pt>
              </c:strCache>
            </c:strRef>
          </c:cat>
          <c:val>
            <c:numRef>
              <c:f>'T1'!$B$2:$B$9</c:f>
              <c:numCache>
                <c:formatCode>General</c:formatCode>
                <c:ptCount val="8"/>
                <c:pt idx="0">
                  <c:v>3.5</c:v>
                </c:pt>
                <c:pt idx="1">
                  <c:v>3.3</c:v>
                </c:pt>
                <c:pt idx="2">
                  <c:v>3.1</c:v>
                </c:pt>
                <c:pt idx="3">
                  <c:v>2.7</c:v>
                </c:pt>
                <c:pt idx="4">
                  <c:v>2.7</c:v>
                </c:pt>
                <c:pt idx="5">
                  <c:v>3</c:v>
                </c:pt>
                <c:pt idx="6">
                  <c:v>2.9</c:v>
                </c:pt>
                <c:pt idx="7">
                  <c:v>2.9</c:v>
                </c:pt>
              </c:numCache>
            </c:numRef>
          </c:val>
          <c:extLst>
            <c:ext xmlns:c16="http://schemas.microsoft.com/office/drawing/2014/chart" uri="{C3380CC4-5D6E-409C-BE32-E72D297353CC}">
              <c16:uniqueId val="{00000000-7710-4EA3-9CC1-BE0A7488B1E8}"/>
            </c:ext>
          </c:extLst>
        </c:ser>
        <c:ser>
          <c:idx val="1"/>
          <c:order val="1"/>
          <c:tx>
            <c:strRef>
              <c:f>'T1'!$C$1</c:f>
              <c:strCache>
                <c:ptCount val="1"/>
                <c:pt idx="0">
                  <c:v>FB Factor 39</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'T1'!$A$2:$A$9</c:f>
              <c:strCache>
                <c:ptCount val="8"/>
                <c:pt idx="0">
                  <c:v>Kuinka mukavaa seurassasi on pelata salibandya?</c:v>
                </c:pt>
                <c:pt idx="1">
                  <c:v>Salibandyn pelaaminen seurassani on minulle sopivan hintaista</c:v>
                </c:pt>
                <c:pt idx="2">
                  <c:v>Jaksaminen ja viihtyminen seuran toiminnassa</c:v>
                </c:pt>
                <c:pt idx="3">
                  <c:v>Seuran valmennus</c:v>
                </c:pt>
                <c:pt idx="4">
                  <c:v>Seuran johtaminen</c:v>
                </c:pt>
                <c:pt idx="5">
                  <c:v>Seuran olosuhteet ja talous</c:v>
                </c:pt>
                <c:pt idx="6">
                  <c:v>Seuran toimintaympäristö / Vastuullisuus</c:v>
                </c:pt>
                <c:pt idx="7">
                  <c:v>Keskiarvo</c:v>
                </c:pt>
              </c:strCache>
            </c:strRef>
          </c:cat>
          <c:val>
            <c:numRef>
              <c:f>'T1'!$C$2:$C$9</c:f>
              <c:numCache>
                <c:formatCode>General</c:formatCode>
                <c:ptCount val="8"/>
                <c:pt idx="0">
                  <c:v>3.6</c:v>
                </c:pt>
                <c:pt idx="1">
                  <c:v>3.2</c:v>
                </c:pt>
                <c:pt idx="2">
                  <c:v>3.3</c:v>
                </c:pt>
                <c:pt idx="3">
                  <c:v>3.2</c:v>
                </c:pt>
                <c:pt idx="4">
                  <c:v>3.2</c:v>
                </c:pt>
                <c:pt idx="5">
                  <c:v>3.4</c:v>
                </c:pt>
                <c:pt idx="6">
                  <c:v>3.4</c:v>
                </c:pt>
                <c:pt idx="7">
                  <c:v>3.3</c:v>
                </c:pt>
              </c:numCache>
            </c:numRef>
          </c:val>
          <c:extLst>
            <c:ext xmlns:c16="http://schemas.microsoft.com/office/drawing/2014/chart" uri="{C3380CC4-5D6E-409C-BE32-E72D297353CC}">
              <c16:uniqueId val="{00000001-7710-4EA3-9CC1-BE0A7488B1E8}"/>
            </c:ext>
          </c:extLst>
        </c:ser>
        <c:dLbls>
          <c:showLegendKey val="0"/>
          <c:showVal val="0"/>
          <c:showCatName val="0"/>
          <c:showSerName val="0"/>
          <c:showPercent val="0"/>
          <c:showBubbleSize val="0"/>
        </c:dLbls>
        <c:gapWidth val="58"/>
        <c:axId val="541555"/>
        <c:axId val="823145"/>
      </c:barChart>
      <c:catAx>
        <c:axId val="541555"/>
        <c:scaling>
          <c:orientation val="maxMin"/>
        </c:scaling>
        <c:delete val="0"/>
        <c:axPos val="l"/>
        <c:numFmt formatCode="General" sourceLinked="0"/>
        <c:majorTickMark val="none"/>
        <c:minorTickMark val="none"/>
        <c:tickLblPos val="nextTo"/>
        <c:txPr>
          <a:bodyPr/>
          <a:lstStyle/>
          <a:p>
            <a:pPr algn="l">
              <a:defRPr/>
            </a:pPr>
            <a:endParaRPr lang="fi-FI"/>
          </a:p>
        </c:txPr>
        <c:crossAx val="823145"/>
        <c:crosses val="autoZero"/>
        <c:auto val="1"/>
        <c:lblAlgn val="ctr"/>
        <c:lblOffset val="100"/>
        <c:noMultiLvlLbl val="1"/>
      </c:catAx>
      <c:valAx>
        <c:axId val="823145"/>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a:pPr>
            <a:endParaRPr lang="fi-FI"/>
          </a:p>
        </c:txPr>
        <c:crossAx val="541555"/>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Kuinka mukavaa seurassasi on pelata salibandya?</c:v>
                </c:pt>
              </c:strCache>
            </c:strRef>
          </c:cat>
          <c:val>
            <c:numRef>
              <c:f>T1!$B$2:$B$2</c:f>
              <c:numCache>
                <c:formatCode>General</c:formatCode>
                <c:ptCount val="1"/>
                <c:pt idx="0">
                  <c:v>3.5</c:v>
                </c:pt>
              </c:numCache>
            </c:numRef>
          </c:val>
          <c:extLst>
            <c:ext xmlns:c16="http://schemas.microsoft.com/office/drawing/2014/chart" uri="{C3380CC4-5D6E-409C-BE32-E72D297353CC}">
              <c16:uniqueId val="{00000000-01D1-45EF-BC91-A0AA31DB5FF3}"/>
            </c:ext>
          </c:extLst>
        </c:ser>
        <c:ser>
          <c:idx val="1"/>
          <c:order val="1"/>
          <c:tx>
            <c:strRef>
              <c:f>T1!$C$1</c:f>
              <c:strCache>
                <c:ptCount val="1"/>
                <c:pt idx="0">
                  <c:v>FB Factor 39</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Kuinka mukavaa seurassasi on pelata salibandya?</c:v>
                </c:pt>
              </c:strCache>
            </c:strRef>
          </c:cat>
          <c:val>
            <c:numRef>
              <c:f>T1!$C$2:$C$2</c:f>
              <c:numCache>
                <c:formatCode>General</c:formatCode>
                <c:ptCount val="1"/>
                <c:pt idx="0">
                  <c:v>3.6</c:v>
                </c:pt>
              </c:numCache>
            </c:numRef>
          </c:val>
          <c:extLst>
            <c:ext xmlns:c16="http://schemas.microsoft.com/office/drawing/2014/chart" uri="{C3380CC4-5D6E-409C-BE32-E72D297353CC}">
              <c16:uniqueId val="{00000001-01D1-45EF-BC91-A0AA31DB5FF3}"/>
            </c:ext>
          </c:extLst>
        </c:ser>
        <c:dLbls>
          <c:showLegendKey val="0"/>
          <c:showVal val="0"/>
          <c:showCatName val="0"/>
          <c:showSerName val="0"/>
          <c:showPercent val="0"/>
          <c:showBubbleSize val="0"/>
        </c:dLbls>
        <c:gapWidth val="58"/>
        <c:axId val="674783"/>
        <c:axId val="731618"/>
      </c:barChart>
      <c:catAx>
        <c:axId val="674783"/>
        <c:scaling>
          <c:orientation val="maxMin"/>
        </c:scaling>
        <c:delete val="0"/>
        <c:axPos val="l"/>
        <c:numFmt formatCode="General" sourceLinked="0"/>
        <c:majorTickMark val="none"/>
        <c:minorTickMark val="none"/>
        <c:tickLblPos val="nextTo"/>
        <c:txPr>
          <a:bodyPr/>
          <a:lstStyle/>
          <a:p>
            <a:pPr algn="l">
              <a:defRPr/>
            </a:pPr>
            <a:endParaRPr lang="fi-FI"/>
          </a:p>
        </c:txPr>
        <c:crossAx val="731618"/>
        <c:crosses val="autoZero"/>
        <c:auto val="1"/>
        <c:lblAlgn val="ctr"/>
        <c:lblOffset val="100"/>
        <c:noMultiLvlLbl val="1"/>
      </c:catAx>
      <c:valAx>
        <c:axId val="731618"/>
        <c:scaling>
          <c:orientation val="minMax"/>
          <c:max val="4"/>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a:pPr>
            <a:endParaRPr lang="fi-FI"/>
          </a:p>
        </c:txPr>
        <c:crossAx val="674783"/>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7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 (Vastauksia:1629)</c:v>
                </c:pt>
              </c:strCache>
            </c:strRef>
          </c:tx>
          <c:invertIfNegative val="1"/>
          <c:dLbls>
            <c:numFmt formatCode="[Color10]\+0;[Red]\-0;0" sourceLinked="0"/>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strCache>
            </c:strRef>
          </c:cat>
          <c:val>
            <c:numRef>
              <c:f>T1!$B$2:$B$2</c:f>
              <c:numCache>
                <c:formatCode>[Color10]\+0;[Red]\-0;0</c:formatCode>
                <c:ptCount val="1"/>
                <c:pt idx="0">
                  <c:v>42</c:v>
                </c:pt>
              </c:numCache>
            </c:numRef>
          </c:val>
          <c:extLst>
            <c:ext xmlns:c16="http://schemas.microsoft.com/office/drawing/2014/chart" uri="{C3380CC4-5D6E-409C-BE32-E72D297353CC}">
              <c16:uniqueId val="{00000000-F690-4617-B9CB-B9557772DDE4}"/>
            </c:ext>
          </c:extLst>
        </c:ser>
        <c:ser>
          <c:idx val="1"/>
          <c:order val="1"/>
          <c:tx>
            <c:strRef>
              <c:f>T1!$C$1</c:f>
              <c:strCache>
                <c:ptCount val="1"/>
                <c:pt idx="0">
                  <c:v>FB Factor 39 (Vastauksia:36)</c:v>
                </c:pt>
              </c:strCache>
            </c:strRef>
          </c:tx>
          <c:invertIfNegative val="1"/>
          <c:dLbls>
            <c:numFmt formatCode="[Color10]\+0;[Red]\-0;0" sourceLinked="0"/>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strCache>
            </c:strRef>
          </c:cat>
          <c:val>
            <c:numRef>
              <c:f>T1!$C$2:$C$2</c:f>
              <c:numCache>
                <c:formatCode>[Color10]\+0;[Red]\-0;0</c:formatCode>
                <c:ptCount val="1"/>
                <c:pt idx="0">
                  <c:v>81</c:v>
                </c:pt>
              </c:numCache>
            </c:numRef>
          </c:val>
          <c:extLst>
            <c:ext xmlns:c16="http://schemas.microsoft.com/office/drawing/2014/chart" uri="{C3380CC4-5D6E-409C-BE32-E72D297353CC}">
              <c16:uniqueId val="{00000001-F690-4617-B9CB-B9557772DDE4}"/>
            </c:ext>
          </c:extLst>
        </c:ser>
        <c:dLbls>
          <c:showLegendKey val="0"/>
          <c:showVal val="0"/>
          <c:showCatName val="0"/>
          <c:showSerName val="0"/>
          <c:showPercent val="0"/>
          <c:showBubbleSize val="0"/>
        </c:dLbls>
        <c:gapWidth val="58"/>
        <c:axId val="661567"/>
        <c:axId val="735851"/>
      </c:barChart>
      <c:catAx>
        <c:axId val="661567"/>
        <c:scaling>
          <c:orientation val="maxMin"/>
        </c:scaling>
        <c:delete val="0"/>
        <c:axPos val="l"/>
        <c:numFmt formatCode="General" sourceLinked="0"/>
        <c:majorTickMark val="none"/>
        <c:minorTickMark val="none"/>
        <c:tickLblPos val="nextTo"/>
        <c:txPr>
          <a:bodyPr/>
          <a:lstStyle/>
          <a:p>
            <a:pPr algn="l">
              <a:defRPr/>
            </a:pPr>
            <a:endParaRPr lang="fi-FI"/>
          </a:p>
        </c:txPr>
        <c:crossAx val="735851"/>
        <c:crosses val="autoZero"/>
        <c:auto val="1"/>
        <c:lblAlgn val="ctr"/>
        <c:lblOffset val="100"/>
        <c:noMultiLvlLbl val="1"/>
      </c:catAx>
      <c:valAx>
        <c:axId val="735851"/>
        <c:scaling>
          <c:orientation val="minMax"/>
          <c:max val="100"/>
          <c:min val="-100"/>
        </c:scaling>
        <c:delete val="0"/>
        <c:axPos val="t"/>
        <c:majorGridlines>
          <c:spPr>
            <a:ln>
              <a:solidFill>
                <a:srgbClr val="4F81BD">
                  <a:alpha val="20000"/>
                </a:srgbClr>
              </a:solidFill>
            </a:ln>
          </c:spPr>
        </c:majorGridlines>
        <c:numFmt formatCode="[Color10]\+0;[Red]\-0;0" sourceLinked="0"/>
        <c:majorTickMark val="none"/>
        <c:minorTickMark val="none"/>
        <c:tickLblPos val="high"/>
        <c:spPr>
          <a:ln>
            <a:noFill/>
          </a:ln>
        </c:spPr>
        <c:txPr>
          <a:bodyPr/>
          <a:lstStyle/>
          <a:p>
            <a:pPr algn="l">
              <a:defRPr/>
            </a:pPr>
            <a:endParaRPr lang="fi-FI"/>
          </a:p>
        </c:txPr>
        <c:crossAx val="661567"/>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7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Kaikki vastaajat (KA:8.21, Hajonta:2.21) (Vastauksia:1629)</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T1!$A$2:$A$12</c:f>
              <c:strCache>
                <c:ptCount val="11"/>
                <c:pt idx="0">
                  <c:v>0</c:v>
                </c:pt>
                <c:pt idx="1">
                  <c:v>1</c:v>
                </c:pt>
                <c:pt idx="2">
                  <c:v>2</c:v>
                </c:pt>
                <c:pt idx="3">
                  <c:v>3</c:v>
                </c:pt>
                <c:pt idx="4">
                  <c:v>4</c:v>
                </c:pt>
                <c:pt idx="5">
                  <c:v>5</c:v>
                </c:pt>
                <c:pt idx="6">
                  <c:v>6</c:v>
                </c:pt>
                <c:pt idx="7">
                  <c:v>7</c:v>
                </c:pt>
                <c:pt idx="8">
                  <c:v>8</c:v>
                </c:pt>
                <c:pt idx="9">
                  <c:v>9</c:v>
                </c:pt>
                <c:pt idx="10">
                  <c:v>10</c:v>
                </c:pt>
              </c:strCache>
            </c:strRef>
          </c:cat>
          <c:val>
            <c:numRef>
              <c:f>T1!$B$2:$B$12</c:f>
              <c:numCache>
                <c:formatCode>General</c:formatCode>
                <c:ptCount val="11"/>
                <c:pt idx="0">
                  <c:v>0.01</c:v>
                </c:pt>
                <c:pt idx="1">
                  <c:v>1.4999999999999999E-2</c:v>
                </c:pt>
                <c:pt idx="2">
                  <c:v>1.4E-2</c:v>
                </c:pt>
                <c:pt idx="3">
                  <c:v>2.1000000000000001E-2</c:v>
                </c:pt>
                <c:pt idx="4">
                  <c:v>2.1999999999999999E-2</c:v>
                </c:pt>
                <c:pt idx="5">
                  <c:v>2.9000000000000001E-2</c:v>
                </c:pt>
                <c:pt idx="6">
                  <c:v>3.7999999999999999E-2</c:v>
                </c:pt>
                <c:pt idx="7">
                  <c:v>9.6000000000000002E-2</c:v>
                </c:pt>
                <c:pt idx="8">
                  <c:v>0.184</c:v>
                </c:pt>
                <c:pt idx="9">
                  <c:v>0.21099999999999999</c:v>
                </c:pt>
                <c:pt idx="10">
                  <c:v>0.35899999999999999</c:v>
                </c:pt>
              </c:numCache>
            </c:numRef>
          </c:val>
          <c:extLst>
            <c:ext xmlns:c16="http://schemas.microsoft.com/office/drawing/2014/chart" uri="{C3380CC4-5D6E-409C-BE32-E72D297353CC}">
              <c16:uniqueId val="{00000000-D4A9-4604-8F4D-87DB5551D818}"/>
            </c:ext>
          </c:extLst>
        </c:ser>
        <c:ser>
          <c:idx val="1"/>
          <c:order val="1"/>
          <c:tx>
            <c:strRef>
              <c:f>T1!$C$1</c:f>
              <c:strCache>
                <c:ptCount val="1"/>
                <c:pt idx="0">
                  <c:v>FB Factor 39 (KA:9.28, Hajonta:1.02) (Vastauksia:36)</c:v>
                </c:pt>
              </c:strCache>
            </c:strRef>
          </c:tx>
          <c:invertIfNegative val="1"/>
          <c:dLbls>
            <c:numFmt formatCode="0.0\ %" sourceLinked="0"/>
            <c:spPr>
              <a:noFill/>
              <a:ln>
                <a:noFill/>
              </a:ln>
              <a:effectLst/>
            </c:spPr>
            <c:txPr>
              <a:bodyPr/>
              <a:lstStyle/>
              <a:p>
                <a:pPr algn="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T1!$A$2:$A$12</c:f>
              <c:strCache>
                <c:ptCount val="11"/>
                <c:pt idx="0">
                  <c:v>0</c:v>
                </c:pt>
                <c:pt idx="1">
                  <c:v>1</c:v>
                </c:pt>
                <c:pt idx="2">
                  <c:v>2</c:v>
                </c:pt>
                <c:pt idx="3">
                  <c:v>3</c:v>
                </c:pt>
                <c:pt idx="4">
                  <c:v>4</c:v>
                </c:pt>
                <c:pt idx="5">
                  <c:v>5</c:v>
                </c:pt>
                <c:pt idx="6">
                  <c:v>6</c:v>
                </c:pt>
                <c:pt idx="7">
                  <c:v>7</c:v>
                </c:pt>
                <c:pt idx="8">
                  <c:v>8</c:v>
                </c:pt>
                <c:pt idx="9">
                  <c:v>9</c:v>
                </c:pt>
                <c:pt idx="10">
                  <c:v>10</c:v>
                </c:pt>
              </c:strCache>
            </c:strRef>
          </c:cat>
          <c:val>
            <c:numRef>
              <c:f>T1!$C$2:$C$12</c:f>
              <c:numCache>
                <c:formatCode>General</c:formatCode>
                <c:ptCount val="11"/>
                <c:pt idx="0">
                  <c:v>0</c:v>
                </c:pt>
                <c:pt idx="1">
                  <c:v>0</c:v>
                </c:pt>
                <c:pt idx="2">
                  <c:v>0</c:v>
                </c:pt>
                <c:pt idx="3">
                  <c:v>0</c:v>
                </c:pt>
                <c:pt idx="4">
                  <c:v>0</c:v>
                </c:pt>
                <c:pt idx="5">
                  <c:v>2.8000000000000001E-2</c:v>
                </c:pt>
                <c:pt idx="6">
                  <c:v>0</c:v>
                </c:pt>
                <c:pt idx="7">
                  <c:v>0</c:v>
                </c:pt>
                <c:pt idx="8">
                  <c:v>0.13900000000000001</c:v>
                </c:pt>
                <c:pt idx="9">
                  <c:v>0.30599999999999999</c:v>
                </c:pt>
                <c:pt idx="10">
                  <c:v>0.52800000000000002</c:v>
                </c:pt>
              </c:numCache>
            </c:numRef>
          </c:val>
          <c:extLst>
            <c:ext xmlns:c16="http://schemas.microsoft.com/office/drawing/2014/chart" uri="{C3380CC4-5D6E-409C-BE32-E72D297353CC}">
              <c16:uniqueId val="{00000001-D4A9-4604-8F4D-87DB5551D818}"/>
            </c:ext>
          </c:extLst>
        </c:ser>
        <c:dLbls>
          <c:showLegendKey val="0"/>
          <c:showVal val="0"/>
          <c:showCatName val="0"/>
          <c:showSerName val="0"/>
          <c:showPercent val="0"/>
          <c:showBubbleSize val="0"/>
        </c:dLbls>
        <c:gapWidth val="58"/>
        <c:axId val="423710"/>
        <c:axId val="482057"/>
      </c:barChart>
      <c:catAx>
        <c:axId val="423710"/>
        <c:scaling>
          <c:orientation val="minMax"/>
        </c:scaling>
        <c:delete val="0"/>
        <c:axPos val="b"/>
        <c:numFmt formatCode="General" sourceLinked="0"/>
        <c:majorTickMark val="none"/>
        <c:minorTickMark val="none"/>
        <c:tickLblPos val="nextTo"/>
        <c:txPr>
          <a:bodyPr/>
          <a:lstStyle/>
          <a:p>
            <a:pPr algn="l">
              <a:defRPr/>
            </a:pPr>
            <a:endParaRPr lang="fi-FI"/>
          </a:p>
        </c:txPr>
        <c:crossAx val="482057"/>
        <c:crosses val="autoZero"/>
        <c:auto val="1"/>
        <c:lblAlgn val="ctr"/>
        <c:lblOffset val="100"/>
        <c:noMultiLvlLbl val="1"/>
      </c:catAx>
      <c:valAx>
        <c:axId val="482057"/>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a:pPr>
            <a:endParaRPr lang="fi-FI"/>
          </a:p>
        </c:txPr>
        <c:crossAx val="423710"/>
        <c:crosses val="autoZero"/>
        <c:crossBetween val="between"/>
        <c:majorUnit val="0.2"/>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7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Suosittelisitko seuraamme ystävillesi?</c:v>
                </c:pt>
              </c:strCache>
            </c:strRef>
          </c:cat>
          <c:val>
            <c:numRef>
              <c:f>T1!$B$2:$B$2</c:f>
              <c:numCache>
                <c:formatCode>General</c:formatCode>
                <c:ptCount val="1"/>
                <c:pt idx="0">
                  <c:v>8.1999999999999993</c:v>
                </c:pt>
              </c:numCache>
            </c:numRef>
          </c:val>
          <c:extLst>
            <c:ext xmlns:c16="http://schemas.microsoft.com/office/drawing/2014/chart" uri="{C3380CC4-5D6E-409C-BE32-E72D297353CC}">
              <c16:uniqueId val="{00000000-9AF0-4D06-B107-B4CDD9B14E3F}"/>
            </c:ext>
          </c:extLst>
        </c:ser>
        <c:ser>
          <c:idx val="1"/>
          <c:order val="1"/>
          <c:tx>
            <c:strRef>
              <c:f>T1!$C$1</c:f>
              <c:strCache>
                <c:ptCount val="1"/>
                <c:pt idx="0">
                  <c:v>FB Factor 39</c:v>
                </c:pt>
              </c:strCache>
            </c:strRef>
          </c:tx>
          <c:invertIfNegative val="1"/>
          <c:dLbls>
            <c:spPr>
              <a:noFill/>
              <a:ln>
                <a:noFill/>
              </a:ln>
              <a:effectLst/>
            </c:spPr>
            <c:txPr>
              <a:bodyPr/>
              <a:lstStyle/>
              <a:p>
                <a:pPr algn="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Suosittelisitko seuraamme ystävillesi?</c:v>
                </c:pt>
              </c:strCache>
            </c:strRef>
          </c:cat>
          <c:val>
            <c:numRef>
              <c:f>T1!$C$2:$C$2</c:f>
              <c:numCache>
                <c:formatCode>General</c:formatCode>
                <c:ptCount val="1"/>
                <c:pt idx="0">
                  <c:v>9.3000000000000007</c:v>
                </c:pt>
              </c:numCache>
            </c:numRef>
          </c:val>
          <c:extLst>
            <c:ext xmlns:c16="http://schemas.microsoft.com/office/drawing/2014/chart" uri="{C3380CC4-5D6E-409C-BE32-E72D297353CC}">
              <c16:uniqueId val="{00000001-9AF0-4D06-B107-B4CDD9B14E3F}"/>
            </c:ext>
          </c:extLst>
        </c:ser>
        <c:dLbls>
          <c:showLegendKey val="0"/>
          <c:showVal val="0"/>
          <c:showCatName val="0"/>
          <c:showSerName val="0"/>
          <c:showPercent val="0"/>
          <c:showBubbleSize val="0"/>
        </c:dLbls>
        <c:gapWidth val="58"/>
        <c:axId val="450534"/>
        <c:axId val="630179"/>
      </c:barChart>
      <c:catAx>
        <c:axId val="450534"/>
        <c:scaling>
          <c:orientation val="maxMin"/>
        </c:scaling>
        <c:delete val="0"/>
        <c:axPos val="l"/>
        <c:numFmt formatCode="General" sourceLinked="0"/>
        <c:majorTickMark val="none"/>
        <c:minorTickMark val="none"/>
        <c:tickLblPos val="nextTo"/>
        <c:txPr>
          <a:bodyPr/>
          <a:lstStyle/>
          <a:p>
            <a:pPr algn="l">
              <a:defRPr/>
            </a:pPr>
            <a:endParaRPr lang="fi-FI"/>
          </a:p>
        </c:txPr>
        <c:crossAx val="630179"/>
        <c:crosses val="autoZero"/>
        <c:auto val="1"/>
        <c:lblAlgn val="ctr"/>
        <c:lblOffset val="100"/>
        <c:noMultiLvlLbl val="1"/>
      </c:catAx>
      <c:valAx>
        <c:axId val="630179"/>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a:pPr>
            <a:endParaRPr lang="fi-FI"/>
          </a:p>
        </c:txPr>
        <c:crossAx val="450534"/>
        <c:crosses val="autoZero"/>
        <c:crossBetween val="between"/>
      </c:valAx>
    </c:plotArea>
    <c:legend>
      <c:legendPos val="b"/>
      <c:overlay val="0"/>
      <c:txPr>
        <a:bodyPr/>
        <a:lstStyle/>
        <a:p>
          <a:pPr algn="l">
            <a:defRPr/>
          </a:pPr>
          <a:endParaRPr lang="fi-FI"/>
        </a:p>
      </c:txPr>
    </c:legend>
    <c:plotVisOnly val="1"/>
    <c:dispBlanksAs val="gap"/>
    <c:showDLblsOverMax val="1"/>
  </c:chart>
  <c:txPr>
    <a:bodyPr/>
    <a:lstStyle/>
    <a:p>
      <a:pPr>
        <a:defRPr>
          <a:solidFill>
            <a:schemeClr val="bg1"/>
          </a:solidFill>
        </a:defRPr>
      </a:pPr>
      <a:endParaRPr lang="fi-F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 (KA:3.03, Hajonta:1.54) (Vastauksia:681)</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T1!$A$2:$A$7</c:f>
              <c:strCache>
                <c:ptCount val="6"/>
                <c:pt idx="0">
                  <c:v>Ainut salibandyseura paikkakunnalla</c:v>
                </c:pt>
                <c:pt idx="1">
                  <c:v>Kaveri suositteli/pyysi mukaan</c:v>
                </c:pt>
                <c:pt idx="2">
                  <c:v>Pidän kaveriporukasta joukkueessani</c:v>
                </c:pt>
                <c:pt idx="3">
                  <c:v>Löysin seuran ilmoituksen (netistä/lehdestä/somesta) etsiessäni salibandyseuraa</c:v>
                </c:pt>
                <c:pt idx="4">
                  <c:v>Pelaaminen on edullista</c:v>
                </c:pt>
                <c:pt idx="5">
                  <c:v>Joku muu: mikä?</c:v>
                </c:pt>
              </c:strCache>
            </c:strRef>
          </c:cat>
          <c:val>
            <c:numRef>
              <c:f>T1!$B$2:$B$7</c:f>
              <c:numCache>
                <c:formatCode>General</c:formatCode>
                <c:ptCount val="6"/>
                <c:pt idx="0">
                  <c:v>0.32</c:v>
                </c:pt>
                <c:pt idx="1">
                  <c:v>0.245</c:v>
                </c:pt>
                <c:pt idx="2">
                  <c:v>0.56799999999999995</c:v>
                </c:pt>
                <c:pt idx="3">
                  <c:v>8.6999999999999994E-2</c:v>
                </c:pt>
                <c:pt idx="4">
                  <c:v>0.19800000000000001</c:v>
                </c:pt>
                <c:pt idx="5">
                  <c:v>0.14799999999999999</c:v>
                </c:pt>
              </c:numCache>
            </c:numRef>
          </c:val>
          <c:extLst>
            <c:ext xmlns:c16="http://schemas.microsoft.com/office/drawing/2014/chart" uri="{C3380CC4-5D6E-409C-BE32-E72D297353CC}">
              <c16:uniqueId val="{00000000-EF8D-46B3-A951-6EF939D9CEB0}"/>
            </c:ext>
          </c:extLst>
        </c:ser>
        <c:ser>
          <c:idx val="1"/>
          <c:order val="1"/>
          <c:tx>
            <c:strRef>
              <c:f>T1!$C$1</c:f>
              <c:strCache>
                <c:ptCount val="1"/>
                <c:pt idx="0">
                  <c:v>FB Factor 39 (KA:3.15, Hajonta:1.63) (Vastauksia:17)</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T1!$A$2:$A$7</c:f>
              <c:strCache>
                <c:ptCount val="6"/>
                <c:pt idx="0">
                  <c:v>Ainut salibandyseura paikkakunnalla</c:v>
                </c:pt>
                <c:pt idx="1">
                  <c:v>Kaveri suositteli/pyysi mukaan</c:v>
                </c:pt>
                <c:pt idx="2">
                  <c:v>Pidän kaveriporukasta joukkueessani</c:v>
                </c:pt>
                <c:pt idx="3">
                  <c:v>Löysin seuran ilmoituksen (netistä/lehdestä/somesta) etsiessäni salibandyseuraa</c:v>
                </c:pt>
                <c:pt idx="4">
                  <c:v>Pelaaminen on edullista</c:v>
                </c:pt>
                <c:pt idx="5">
                  <c:v>Joku muu: mikä?</c:v>
                </c:pt>
              </c:strCache>
            </c:strRef>
          </c:cat>
          <c:val>
            <c:numRef>
              <c:f>T1!$C$2:$C$7</c:f>
              <c:numCache>
                <c:formatCode>General</c:formatCode>
                <c:ptCount val="6"/>
                <c:pt idx="0">
                  <c:v>0.29399999999999998</c:v>
                </c:pt>
                <c:pt idx="1">
                  <c:v>0.29399999999999998</c:v>
                </c:pt>
                <c:pt idx="2">
                  <c:v>0.52900000000000003</c:v>
                </c:pt>
                <c:pt idx="3">
                  <c:v>0</c:v>
                </c:pt>
                <c:pt idx="4">
                  <c:v>0.29399999999999998</c:v>
                </c:pt>
                <c:pt idx="5">
                  <c:v>0.17599999999999999</c:v>
                </c:pt>
              </c:numCache>
            </c:numRef>
          </c:val>
          <c:extLst>
            <c:ext xmlns:c16="http://schemas.microsoft.com/office/drawing/2014/chart" uri="{C3380CC4-5D6E-409C-BE32-E72D297353CC}">
              <c16:uniqueId val="{00000001-EF8D-46B3-A951-6EF939D9CEB0}"/>
            </c:ext>
          </c:extLst>
        </c:ser>
        <c:dLbls>
          <c:showLegendKey val="0"/>
          <c:showVal val="0"/>
          <c:showCatName val="0"/>
          <c:showSerName val="0"/>
          <c:showPercent val="0"/>
          <c:showBubbleSize val="0"/>
        </c:dLbls>
        <c:gapWidth val="58"/>
        <c:axId val="938460"/>
        <c:axId val="208273"/>
      </c:barChart>
      <c:catAx>
        <c:axId val="938460"/>
        <c:scaling>
          <c:orientation val="maxMin"/>
        </c:scaling>
        <c:delete val="0"/>
        <c:axPos val="l"/>
        <c:numFmt formatCode="General" sourceLinked="0"/>
        <c:majorTickMark val="none"/>
        <c:minorTickMark val="none"/>
        <c:tickLblPos val="nextTo"/>
        <c:txPr>
          <a:bodyPr/>
          <a:lstStyle/>
          <a:p>
            <a:pPr algn="l">
              <a:defRPr sz="1000" b="0" spc="100">
                <a:solidFill>
                  <a:srgbClr val="FCFCFC"/>
                </a:solidFill>
                <a:latin typeface="Arial"/>
              </a:defRPr>
            </a:pPr>
            <a:endParaRPr lang="fi-FI"/>
          </a:p>
        </c:txPr>
        <c:crossAx val="208273"/>
        <c:crosses val="autoZero"/>
        <c:auto val="1"/>
        <c:lblAlgn val="ctr"/>
        <c:lblOffset val="100"/>
        <c:noMultiLvlLbl val="1"/>
      </c:catAx>
      <c:valAx>
        <c:axId val="208273"/>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FCFCFC"/>
                </a:solidFill>
                <a:latin typeface="Arial"/>
              </a:defRPr>
            </a:pPr>
            <a:endParaRPr lang="fi-FI"/>
          </a:p>
        </c:txPr>
        <c:crossAx val="938460"/>
        <c:crosses val="autoZero"/>
        <c:crossBetween val="between"/>
        <c:majorUnit val="0.2"/>
      </c:valAx>
    </c:plotArea>
    <c:legend>
      <c:legendPos val="b"/>
      <c:overlay val="0"/>
      <c:txPr>
        <a:bodyPr/>
        <a:lstStyle/>
        <a:p>
          <a:pPr algn="l">
            <a:defRPr sz="1000" b="0" spc="100">
              <a:solidFill>
                <a:srgbClr val="FCFCFC"/>
              </a:solidFill>
              <a:latin typeface="Arial"/>
            </a:defRPr>
          </a:pPr>
          <a:endParaRPr lang="fi-FI"/>
        </a:p>
      </c:txPr>
    </c:legend>
    <c:plotVisOnly val="1"/>
    <c:dispBlanksAs val="gap"/>
    <c:showDLblsOverMax val="1"/>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 (KA:1.99, Hajonta:0.91) (Vastauksia:682)</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T1!$A$2:$A$4</c:f>
              <c:strCache>
                <c:ptCount val="3"/>
                <c:pt idx="0">
                  <c:v>Kyllä</c:v>
                </c:pt>
                <c:pt idx="1">
                  <c:v>En</c:v>
                </c:pt>
                <c:pt idx="2">
                  <c:v>En osaa sanoa</c:v>
                </c:pt>
              </c:strCache>
            </c:strRef>
          </c:cat>
          <c:val>
            <c:numRef>
              <c:f>T1!$B$2:$B$4</c:f>
              <c:numCache>
                <c:formatCode>General</c:formatCode>
                <c:ptCount val="3"/>
                <c:pt idx="0">
                  <c:v>0.41499999999999998</c:v>
                </c:pt>
                <c:pt idx="1">
                  <c:v>0.18</c:v>
                </c:pt>
                <c:pt idx="2">
                  <c:v>0.40500000000000003</c:v>
                </c:pt>
              </c:numCache>
            </c:numRef>
          </c:val>
          <c:extLst>
            <c:ext xmlns:c16="http://schemas.microsoft.com/office/drawing/2014/chart" uri="{C3380CC4-5D6E-409C-BE32-E72D297353CC}">
              <c16:uniqueId val="{00000000-C195-4B48-9478-7A5D81FDF433}"/>
            </c:ext>
          </c:extLst>
        </c:ser>
        <c:ser>
          <c:idx val="1"/>
          <c:order val="1"/>
          <c:tx>
            <c:strRef>
              <c:f>T1!$C$1</c:f>
              <c:strCache>
                <c:ptCount val="1"/>
                <c:pt idx="0">
                  <c:v>FB Factor 39 (KA:1.59, Hajonta:0.84) (Vastauksia:17)</c:v>
                </c:pt>
              </c:strCache>
            </c:strRef>
          </c:tx>
          <c:invertIfNegative val="1"/>
          <c:dLbls>
            <c:numFmt formatCode="0.0\ %" sourceLinked="0"/>
            <c:spPr>
              <a:noFill/>
              <a:ln>
                <a:noFill/>
              </a:ln>
              <a:effectLst/>
            </c:spPr>
            <c:txPr>
              <a:bodyPr/>
              <a:lstStyle/>
              <a:p>
                <a:pPr algn="l">
                  <a:defRPr sz="1000" b="0" spc="100">
                    <a:solidFill>
                      <a:srgbClr val="FCFCFC"/>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T1!$A$2:$A$4</c:f>
              <c:strCache>
                <c:ptCount val="3"/>
                <c:pt idx="0">
                  <c:v>Kyllä</c:v>
                </c:pt>
                <c:pt idx="1">
                  <c:v>En</c:v>
                </c:pt>
                <c:pt idx="2">
                  <c:v>En osaa sanoa</c:v>
                </c:pt>
              </c:strCache>
            </c:strRef>
          </c:cat>
          <c:val>
            <c:numRef>
              <c:f>T1!$C$2:$C$4</c:f>
              <c:numCache>
                <c:formatCode>General</c:formatCode>
                <c:ptCount val="3"/>
                <c:pt idx="0">
                  <c:v>0.64700000000000002</c:v>
                </c:pt>
                <c:pt idx="1">
                  <c:v>0.11799999999999999</c:v>
                </c:pt>
                <c:pt idx="2">
                  <c:v>0.23499999999999999</c:v>
                </c:pt>
              </c:numCache>
            </c:numRef>
          </c:val>
          <c:extLst>
            <c:ext xmlns:c16="http://schemas.microsoft.com/office/drawing/2014/chart" uri="{C3380CC4-5D6E-409C-BE32-E72D297353CC}">
              <c16:uniqueId val="{00000001-C195-4B48-9478-7A5D81FDF433}"/>
            </c:ext>
          </c:extLst>
        </c:ser>
        <c:dLbls>
          <c:showLegendKey val="0"/>
          <c:showVal val="0"/>
          <c:showCatName val="0"/>
          <c:showSerName val="0"/>
          <c:showPercent val="0"/>
          <c:showBubbleSize val="0"/>
        </c:dLbls>
        <c:gapWidth val="58"/>
        <c:axId val="56411"/>
        <c:axId val="847320"/>
      </c:barChart>
      <c:catAx>
        <c:axId val="56411"/>
        <c:scaling>
          <c:orientation val="maxMin"/>
        </c:scaling>
        <c:delete val="0"/>
        <c:axPos val="l"/>
        <c:numFmt formatCode="General" sourceLinked="0"/>
        <c:majorTickMark val="none"/>
        <c:minorTickMark val="none"/>
        <c:tickLblPos val="nextTo"/>
        <c:txPr>
          <a:bodyPr/>
          <a:lstStyle/>
          <a:p>
            <a:pPr algn="l">
              <a:defRPr sz="1000" b="0" spc="100">
                <a:solidFill>
                  <a:srgbClr val="FCFCFC"/>
                </a:solidFill>
                <a:latin typeface="Arial"/>
              </a:defRPr>
            </a:pPr>
            <a:endParaRPr lang="fi-FI"/>
          </a:p>
        </c:txPr>
        <c:crossAx val="847320"/>
        <c:crosses val="autoZero"/>
        <c:auto val="1"/>
        <c:lblAlgn val="ctr"/>
        <c:lblOffset val="100"/>
        <c:noMultiLvlLbl val="1"/>
      </c:catAx>
      <c:valAx>
        <c:axId val="847320"/>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FCFCFC"/>
                </a:solidFill>
                <a:latin typeface="Arial"/>
              </a:defRPr>
            </a:pPr>
            <a:endParaRPr lang="fi-FI"/>
          </a:p>
        </c:txPr>
        <c:crossAx val="56411"/>
        <c:crosses val="autoZero"/>
        <c:crossBetween val="between"/>
        <c:majorUnit val="0.2"/>
      </c:valAx>
    </c:plotArea>
    <c:legend>
      <c:legendPos val="b"/>
      <c:overlay val="0"/>
      <c:txPr>
        <a:bodyPr/>
        <a:lstStyle/>
        <a:p>
          <a:pPr algn="l">
            <a:defRPr sz="1000" b="0" spc="100">
              <a:solidFill>
                <a:srgbClr val="FCFCFC"/>
              </a:solidFill>
              <a:latin typeface="Arial"/>
            </a:defRPr>
          </a:pPr>
          <a:endParaRPr lang="fi-FI"/>
        </a:p>
      </c:txPr>
    </c:legend>
    <c:plotVisOnly val="1"/>
    <c:dispBlanksAs val="gap"/>
    <c:showDLblsOverMax val="1"/>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11E765-1309-483C-AFBF-94DB7B3C30EC}" type="datetimeFigureOut">
              <a:rPr lang="fi-FI" smtClean="0"/>
              <a:pPr/>
              <a:t>12.3.2023</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7A97E8-5338-45F9-9231-60ED891F643E}" type="slidenum">
              <a:rPr lang="fi-FI" smtClean="0"/>
              <a:pPr/>
              <a:t>‹#›</a:t>
            </a:fld>
            <a:endParaRPr lang="fi-FI"/>
          </a:p>
        </p:txBody>
      </p:sp>
    </p:spTree>
    <p:extLst>
      <p:ext uri="{BB962C8B-B14F-4D97-AF65-F5344CB8AC3E}">
        <p14:creationId xmlns:p14="http://schemas.microsoft.com/office/powerpoint/2010/main" val="2994044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C94F5-94A3-4F3E-BB9E-3D0EF9CB3F07}" type="datetimeFigureOut">
              <a:rPr lang="fi-FI" smtClean="0"/>
              <a:pPr/>
              <a:t>12.3.2023</a:t>
            </a:fld>
            <a:endParaRPr lang="fi-FI"/>
          </a:p>
        </p:txBody>
      </p:sp>
      <p:sp>
        <p:nvSpPr>
          <p:cNvPr id="4" name="Dian kuvan paikkamerkki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8898C-9E1E-4ACD-A8BC-86A6DB1ADEFB}" type="slidenum">
              <a:rPr lang="fi-FI" smtClean="0"/>
              <a:pPr/>
              <a:t>‹#›</a:t>
            </a:fld>
            <a:endParaRPr lang="fi-FI"/>
          </a:p>
        </p:txBody>
      </p:sp>
    </p:spTree>
    <p:extLst>
      <p:ext uri="{BB962C8B-B14F-4D97-AF65-F5344CB8AC3E}">
        <p14:creationId xmlns:p14="http://schemas.microsoft.com/office/powerpoint/2010/main" val="1447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609600" y="1800000"/>
            <a:ext cx="10972800" cy="1143000"/>
          </a:xfrm>
          <a:prstGeom prst="rect">
            <a:avLst/>
          </a:prstGeom>
        </p:spPr>
        <p:txBody>
          <a:bodyPr vert="horz" lIns="91440" tIns="45720" rIns="91440" bIns="45720" rtlCol="0" anchor="ctr">
            <a:normAutofit/>
          </a:bodyPr>
          <a:lstStyle>
            <a:lvl1pPr>
              <a:defRPr/>
            </a:lvl1pPr>
          </a:lstStyle>
          <a:p>
            <a:endParaRPr lang="fi-FI" dirty="0"/>
          </a:p>
        </p:txBody>
      </p:sp>
      <p:sp>
        <p:nvSpPr>
          <p:cNvPr id="8" name="Text"/>
          <p:cNvSpPr>
            <a:spLocks noGrp="1"/>
          </p:cNvSpPr>
          <p:nvPr>
            <p:ph type="body" sz="quarter" idx="13"/>
          </p:nvPr>
        </p:nvSpPr>
        <p:spPr>
          <a:xfrm>
            <a:off x="609600" y="3059999"/>
            <a:ext cx="10972800" cy="1620000"/>
          </a:xfrm>
        </p:spPr>
        <p:txBody>
          <a:bodyPr/>
          <a:lstStyle/>
          <a:p>
            <a:pPr lvl="0"/>
            <a:endParaRPr lang="fi-FI" dirty="0"/>
          </a:p>
        </p:txBody>
      </p:sp>
    </p:spTree>
    <p:extLst>
      <p:ext uri="{BB962C8B-B14F-4D97-AF65-F5344CB8AC3E}">
        <p14:creationId xmlns:p14="http://schemas.microsoft.com/office/powerpoint/2010/main" val="390305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Tree>
    <p:extLst>
      <p:ext uri="{BB962C8B-B14F-4D97-AF65-F5344CB8AC3E}">
        <p14:creationId xmlns:p14="http://schemas.microsoft.com/office/powerpoint/2010/main" val="308482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rro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609600" y="1800000"/>
            <a:ext cx="10972800" cy="2277072"/>
          </a:xfrm>
          <a:prstGeom prst="rect">
            <a:avLst/>
          </a:prstGeom>
        </p:spPr>
        <p:txBody>
          <a:bodyPr vert="horz" lIns="91440" tIns="45720" rIns="91440" bIns="45720" rtlCol="0" anchor="ctr">
            <a:normAutofit/>
          </a:bodyPr>
          <a:lstStyle>
            <a:lvl1pPr algn="ctr">
              <a:defRPr/>
            </a:lvl1pPr>
          </a:lstStyle>
          <a:p>
            <a:endParaRPr lang="fi-FI" dirty="0"/>
          </a:p>
        </p:txBody>
      </p:sp>
    </p:spTree>
    <p:extLst>
      <p:ext uri="{BB962C8B-B14F-4D97-AF65-F5344CB8AC3E}">
        <p14:creationId xmlns:p14="http://schemas.microsoft.com/office/powerpoint/2010/main" val="2363600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609600" y="1800000"/>
            <a:ext cx="10972800" cy="1143000"/>
          </a:xfrm>
          <a:prstGeom prst="rect">
            <a:avLst/>
          </a:prstGeom>
        </p:spPr>
        <p:txBody>
          <a:bodyPr vert="horz" lIns="91440" tIns="45720" rIns="91440" bIns="45720" rtlCol="0" anchor="ctr">
            <a:normAutofit/>
          </a:bodyPr>
          <a:lstStyle>
            <a:lvl1pPr>
              <a:defRPr/>
            </a:lvl1pPr>
          </a:lstStyle>
          <a:p>
            <a:endParaRPr lang="fi-FI" dirty="0"/>
          </a:p>
        </p:txBody>
      </p:sp>
      <p:sp>
        <p:nvSpPr>
          <p:cNvPr id="8" name="Text"/>
          <p:cNvSpPr>
            <a:spLocks noGrp="1"/>
          </p:cNvSpPr>
          <p:nvPr>
            <p:ph type="body" sz="quarter" idx="13"/>
          </p:nvPr>
        </p:nvSpPr>
        <p:spPr>
          <a:xfrm>
            <a:off x="609600" y="3059999"/>
            <a:ext cx="10972800" cy="1620000"/>
          </a:xfrm>
        </p:spPr>
        <p:txBody>
          <a:bodyPr/>
          <a:lstStyle/>
          <a:p>
            <a:pPr lvl="0"/>
            <a:endParaRPr lang="fi-FI" dirty="0"/>
          </a:p>
        </p:txBody>
      </p:sp>
      <p:pic>
        <p:nvPicPr>
          <p:cNvPr id="2" name="Kuva 1">
            <a:extLst>
              <a:ext uri="{FF2B5EF4-FFF2-40B4-BE49-F238E27FC236}">
                <a16:creationId xmlns:a16="http://schemas.microsoft.com/office/drawing/2014/main" id="{7D29148B-96EC-C5F7-97DD-7C2327893472}"/>
              </a:ext>
            </a:extLst>
          </p:cNvPr>
          <p:cNvPicPr>
            <a:picLocks noChangeAspect="1"/>
          </p:cNvPicPr>
          <p:nvPr userDrawn="1"/>
        </p:nvPicPr>
        <p:blipFill>
          <a:blip r:embed="rId2"/>
          <a:stretch>
            <a:fillRect/>
          </a:stretch>
        </p:blipFill>
        <p:spPr>
          <a:xfrm>
            <a:off x="7608168" y="4967278"/>
            <a:ext cx="3999323" cy="1774090"/>
          </a:xfrm>
          <a:prstGeom prst="rect">
            <a:avLst/>
          </a:prstGeom>
        </p:spPr>
      </p:pic>
    </p:spTree>
    <p:extLst>
      <p:ext uri="{BB962C8B-B14F-4D97-AF65-F5344CB8AC3E}">
        <p14:creationId xmlns:p14="http://schemas.microsoft.com/office/powerpoint/2010/main" val="1106105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tistics">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609600" y="332656"/>
            <a:ext cx="10972800" cy="1143000"/>
          </a:xfrm>
        </p:spPr>
        <p:txBody>
          <a:bodyPr/>
          <a:lstStyle>
            <a:lvl1pPr algn="l">
              <a:defRPr/>
            </a:lvl1pPr>
          </a:lstStyle>
          <a:p>
            <a:endParaRPr lang="fi-FI" dirty="0"/>
          </a:p>
        </p:txBody>
      </p:sp>
      <p:pic>
        <p:nvPicPr>
          <p:cNvPr id="2" name="Kuva 1">
            <a:extLst>
              <a:ext uri="{FF2B5EF4-FFF2-40B4-BE49-F238E27FC236}">
                <a16:creationId xmlns:a16="http://schemas.microsoft.com/office/drawing/2014/main" id="{70426722-05DE-53E9-ACB7-02A658AAB6CA}"/>
              </a:ext>
            </a:extLst>
          </p:cNvPr>
          <p:cNvPicPr>
            <a:picLocks noChangeAspect="1"/>
          </p:cNvPicPr>
          <p:nvPr userDrawn="1"/>
        </p:nvPicPr>
        <p:blipFill>
          <a:blip r:embed="rId2"/>
          <a:stretch>
            <a:fillRect/>
          </a:stretch>
        </p:blipFill>
        <p:spPr>
          <a:xfrm>
            <a:off x="7641293" y="4967278"/>
            <a:ext cx="3999323" cy="1774090"/>
          </a:xfrm>
          <a:prstGeom prst="rect">
            <a:avLst/>
          </a:prstGeom>
        </p:spPr>
      </p:pic>
      <p:sp>
        <p:nvSpPr>
          <p:cNvPr id="7" name="Content">
            <a:extLst>
              <a:ext uri="{FF2B5EF4-FFF2-40B4-BE49-F238E27FC236}">
                <a16:creationId xmlns:a16="http://schemas.microsoft.com/office/drawing/2014/main" id="{2B496EA9-79F7-422C-AFAF-5E6AB7A060C5}"/>
              </a:ext>
            </a:extLst>
          </p:cNvPr>
          <p:cNvSpPr>
            <a:spLocks noGrp="1"/>
          </p:cNvSpPr>
          <p:nvPr>
            <p:ph sz="quarter" idx="13"/>
          </p:nvPr>
        </p:nvSpPr>
        <p:spPr>
          <a:xfrm>
            <a:off x="609600" y="1557338"/>
            <a:ext cx="109728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p14="http://schemas.microsoft.com/office/powerpoint/2010/main" val="4141136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ing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609600" y="332656"/>
            <a:ext cx="10972800" cy="1143000"/>
          </a:xfrm>
        </p:spPr>
        <p:txBody>
          <a:bodyPr/>
          <a:lstStyle>
            <a:lvl1pPr algn="l">
              <a:defRPr/>
            </a:lvl1pPr>
          </a:lstStyle>
          <a:p>
            <a:endParaRPr lang="fi-FI" dirty="0"/>
          </a:p>
        </p:txBody>
      </p:sp>
      <p:sp>
        <p:nvSpPr>
          <p:cNvPr id="8" name="Text"/>
          <p:cNvSpPr>
            <a:spLocks noGrp="1"/>
          </p:cNvSpPr>
          <p:nvPr>
            <p:ph type="body" sz="quarter" idx="13"/>
          </p:nvPr>
        </p:nvSpPr>
        <p:spPr>
          <a:xfrm>
            <a:off x="609600" y="1556792"/>
            <a:ext cx="10972800" cy="4680520"/>
          </a:xfrm>
        </p:spPr>
        <p:txBody>
          <a:bodyPr/>
          <a:lstStyle>
            <a:lvl1pPr algn="l">
              <a:defRPr/>
            </a:lvl1pPr>
          </a:lstStyle>
          <a:p>
            <a:pPr lvl="0"/>
            <a:endParaRPr lang="fi-FI" dirty="0"/>
          </a:p>
        </p:txBody>
      </p:sp>
    </p:spTree>
    <p:extLst>
      <p:ext uri="{BB962C8B-B14F-4D97-AF65-F5344CB8AC3E}">
        <p14:creationId xmlns:p14="http://schemas.microsoft.com/office/powerpoint/2010/main" val="2084827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lain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Text"/>
          <p:cNvSpPr>
            <a:spLocks noGrp="1"/>
          </p:cNvSpPr>
          <p:nvPr>
            <p:ph type="body" sz="quarter" idx="13"/>
          </p:nvPr>
        </p:nvSpPr>
        <p:spPr>
          <a:xfrm>
            <a:off x="609600" y="728700"/>
            <a:ext cx="10972800" cy="5508612"/>
          </a:xfrm>
        </p:spPr>
        <p:txBody>
          <a:bodyPr/>
          <a:lstStyle>
            <a:lvl1pPr algn="l">
              <a:defRPr/>
            </a:lvl1pPr>
          </a:lstStyle>
          <a:p>
            <a:pPr lvl="0"/>
            <a:endParaRPr lang="fi-FI" dirty="0"/>
          </a:p>
        </p:txBody>
      </p:sp>
    </p:spTree>
    <p:extLst>
      <p:ext uri="{BB962C8B-B14F-4D97-AF65-F5344CB8AC3E}">
        <p14:creationId xmlns:p14="http://schemas.microsoft.com/office/powerpoint/2010/main" val="3948917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penText">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94EB343E-EDD0-4501-988B-9A386F4E06D4}" type="datetimeFigureOut">
              <a:rPr lang="fi-FI" smtClean="0"/>
              <a:pPr/>
              <a:t>12.3.2023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910BCE-C936-43E6-9B11-F3CC9EFD4B40}" type="slidenum">
              <a:rPr lang="fi-FI" smtClean="0"/>
              <a:pPr/>
              <a:t>‹#›</a:t>
            </a:fld>
            <a:endParaRPr lang="fi-FI"/>
          </a:p>
        </p:txBody>
      </p:sp>
      <p:sp>
        <p:nvSpPr>
          <p:cNvPr id="7" name="Title"/>
          <p:cNvSpPr>
            <a:spLocks noGrp="1"/>
          </p:cNvSpPr>
          <p:nvPr>
            <p:ph type="title"/>
          </p:nvPr>
        </p:nvSpPr>
        <p:spPr>
          <a:xfrm>
            <a:off x="609600" y="332656"/>
            <a:ext cx="10972800" cy="1143000"/>
          </a:xfrm>
        </p:spPr>
        <p:txBody>
          <a:bodyPr/>
          <a:lstStyle>
            <a:lvl1pPr algn="l">
              <a:defRPr/>
            </a:lvl1pPr>
          </a:lstStyle>
          <a:p>
            <a:endParaRPr lang="fi-FI" dirty="0"/>
          </a:p>
        </p:txBody>
      </p:sp>
      <p:sp>
        <p:nvSpPr>
          <p:cNvPr id="8" name="Content"/>
          <p:cNvSpPr>
            <a:spLocks noGrp="1"/>
          </p:cNvSpPr>
          <p:nvPr>
            <p:ph sz="quarter" idx="13"/>
          </p:nvPr>
        </p:nvSpPr>
        <p:spPr>
          <a:xfrm>
            <a:off x="609600" y="1557338"/>
            <a:ext cx="109728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pic>
        <p:nvPicPr>
          <p:cNvPr id="2" name="Kuva 1">
            <a:extLst>
              <a:ext uri="{FF2B5EF4-FFF2-40B4-BE49-F238E27FC236}">
                <a16:creationId xmlns:a16="http://schemas.microsoft.com/office/drawing/2014/main" id="{7B743814-2E05-EFF7-48BF-B6643165468F}"/>
              </a:ext>
            </a:extLst>
          </p:cNvPr>
          <p:cNvPicPr>
            <a:picLocks noChangeAspect="1"/>
          </p:cNvPicPr>
          <p:nvPr userDrawn="1"/>
        </p:nvPicPr>
        <p:blipFill>
          <a:blip r:embed="rId2"/>
          <a:stretch>
            <a:fillRect/>
          </a:stretch>
        </p:blipFill>
        <p:spPr>
          <a:xfrm>
            <a:off x="7641293" y="4967278"/>
            <a:ext cx="3999323" cy="1774090"/>
          </a:xfrm>
          <a:prstGeom prst="rect">
            <a:avLst/>
          </a:prstGeom>
        </p:spPr>
      </p:pic>
    </p:spTree>
    <p:extLst>
      <p:ext uri="{BB962C8B-B14F-4D97-AF65-F5344CB8AC3E}">
        <p14:creationId xmlns:p14="http://schemas.microsoft.com/office/powerpoint/2010/main" val="3928177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609600" y="332656"/>
            <a:ext cx="10972800" cy="720080"/>
          </a:xfrm>
        </p:spPr>
        <p:txBody>
          <a:bodyPr/>
          <a:lstStyle>
            <a:lvl1pPr algn="l">
              <a:defRPr/>
            </a:lvl1pPr>
          </a:lstStyle>
          <a:p>
            <a:endParaRPr lang="fi-FI" dirty="0"/>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pPr lvl="0"/>
            <a:endParaRPr lang="fi-FI" dirty="0"/>
          </a:p>
        </p:txBody>
      </p:sp>
      <p:sp>
        <p:nvSpPr>
          <p:cNvPr id="8" name="Chart"/>
          <p:cNvSpPr>
            <a:spLocks noGrp="1"/>
          </p:cNvSpPr>
          <p:nvPr>
            <p:ph type="chart" sz="quarter" idx="14" hasCustomPrompt="1"/>
          </p:nvPr>
        </p:nvSpPr>
        <p:spPr>
          <a:xfrm>
            <a:off x="609600" y="1773238"/>
            <a:ext cx="10972800" cy="4464050"/>
          </a:xfrm>
        </p:spPr>
        <p:txBody>
          <a:bodyPr/>
          <a:lstStyle>
            <a:lvl1pPr algn="l">
              <a:defRPr/>
            </a:lvl1pPr>
          </a:lstStyle>
          <a:p>
            <a:r>
              <a:rPr lang="en-US" dirty="0"/>
              <a:t> </a:t>
            </a:r>
            <a:endParaRPr lang="fi-FI" dirty="0"/>
          </a:p>
        </p:txBody>
      </p:sp>
    </p:spTree>
    <p:extLst>
      <p:ext uri="{BB962C8B-B14F-4D97-AF65-F5344CB8AC3E}">
        <p14:creationId xmlns:p14="http://schemas.microsoft.com/office/powerpoint/2010/main" val="5749114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609600" y="3780000"/>
            <a:ext cx="10972800" cy="1143000"/>
          </a:xfrm>
        </p:spPr>
        <p:txBody>
          <a:bodyPr/>
          <a:lstStyle>
            <a:lvl1pPr>
              <a:defRPr baseline="0"/>
            </a:lvl1pPr>
          </a:lstStyle>
          <a:p>
            <a:endParaRPr lang="fi-FI" dirty="0"/>
          </a:p>
        </p:txBody>
      </p:sp>
      <p:sp>
        <p:nvSpPr>
          <p:cNvPr id="8" name="Text"/>
          <p:cNvSpPr>
            <a:spLocks noGrp="1"/>
          </p:cNvSpPr>
          <p:nvPr>
            <p:ph type="body" sz="quarter" idx="13" hasCustomPrompt="1"/>
          </p:nvPr>
        </p:nvSpPr>
        <p:spPr>
          <a:xfrm>
            <a:off x="609600" y="5013177"/>
            <a:ext cx="10972800" cy="720725"/>
          </a:xfrm>
        </p:spPr>
        <p:txBody>
          <a:bodyPr/>
          <a:lstStyle>
            <a:lvl1pPr marL="0" indent="0" algn="r">
              <a:buNone/>
              <a:defRPr/>
            </a:lvl1pPr>
          </a:lstStyle>
          <a:p>
            <a:pPr lvl="0"/>
            <a:r>
              <a:rPr lang="en-US" dirty="0"/>
              <a:t> </a:t>
            </a:r>
            <a:endParaRPr lang="fi-FI" dirty="0"/>
          </a:p>
        </p:txBody>
      </p:sp>
      <p:pic>
        <p:nvPicPr>
          <p:cNvPr id="2" name="Kuva 1">
            <a:extLst>
              <a:ext uri="{FF2B5EF4-FFF2-40B4-BE49-F238E27FC236}">
                <a16:creationId xmlns:a16="http://schemas.microsoft.com/office/drawing/2014/main" id="{518DFFB9-CA81-3BED-6E65-C77863BBBC29}"/>
              </a:ext>
            </a:extLst>
          </p:cNvPr>
          <p:cNvPicPr>
            <a:picLocks noChangeAspect="1"/>
          </p:cNvPicPr>
          <p:nvPr userDrawn="1"/>
        </p:nvPicPr>
        <p:blipFill>
          <a:blip r:embed="rId2"/>
          <a:stretch>
            <a:fillRect/>
          </a:stretch>
        </p:blipFill>
        <p:spPr>
          <a:xfrm>
            <a:off x="7641293" y="4967278"/>
            <a:ext cx="3999323" cy="1774090"/>
          </a:xfrm>
          <a:prstGeom prst="rect">
            <a:avLst/>
          </a:prstGeom>
        </p:spPr>
      </p:pic>
    </p:spTree>
    <p:extLst>
      <p:ext uri="{BB962C8B-B14F-4D97-AF65-F5344CB8AC3E}">
        <p14:creationId xmlns:p14="http://schemas.microsoft.com/office/powerpoint/2010/main" val="36414477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lain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Chart"/>
          <p:cNvSpPr>
            <a:spLocks noGrp="1"/>
          </p:cNvSpPr>
          <p:nvPr>
            <p:ph type="chart" sz="quarter" idx="13"/>
          </p:nvPr>
        </p:nvSpPr>
        <p:spPr>
          <a:xfrm>
            <a:off x="609600" y="457200"/>
            <a:ext cx="10972800" cy="5780112"/>
          </a:xfrm>
        </p:spPr>
        <p:txBody>
          <a:bodyPr/>
          <a:lstStyle/>
          <a:p>
            <a:endParaRPr lang="fi-FI"/>
          </a:p>
        </p:txBody>
      </p:sp>
    </p:spTree>
    <p:extLst>
      <p:ext uri="{BB962C8B-B14F-4D97-AF65-F5344CB8AC3E}">
        <p14:creationId xmlns:p14="http://schemas.microsoft.com/office/powerpoint/2010/main" val="2289315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tistics">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609600" y="332656"/>
            <a:ext cx="10972800" cy="1143000"/>
          </a:xfrm>
        </p:spPr>
        <p:txBody>
          <a:bodyPr/>
          <a:lstStyle>
            <a:lvl1pPr algn="l">
              <a:defRPr/>
            </a:lvl1pPr>
          </a:lstStyle>
          <a:p>
            <a:endParaRPr lang="fi-FI" dirty="0"/>
          </a:p>
        </p:txBody>
      </p:sp>
      <p:sp>
        <p:nvSpPr>
          <p:cNvPr id="7" name="Content">
            <a:extLst>
              <a:ext uri="{FF2B5EF4-FFF2-40B4-BE49-F238E27FC236}">
                <a16:creationId xmlns:a16="http://schemas.microsoft.com/office/drawing/2014/main" id="{2B496EA9-79F7-422C-AFAF-5E6AB7A060C5}"/>
              </a:ext>
            </a:extLst>
          </p:cNvPr>
          <p:cNvSpPr>
            <a:spLocks noGrp="1"/>
          </p:cNvSpPr>
          <p:nvPr>
            <p:ph sz="quarter" idx="13"/>
          </p:nvPr>
        </p:nvSpPr>
        <p:spPr>
          <a:xfrm>
            <a:off x="609600" y="1557338"/>
            <a:ext cx="109728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p14="http://schemas.microsoft.com/office/powerpoint/2010/main" val="16772525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8" name="Table"/>
          <p:cNvSpPr>
            <a:spLocks noGrp="1"/>
          </p:cNvSpPr>
          <p:nvPr>
            <p:ph type="tbl" sz="quarter" idx="13"/>
          </p:nvPr>
        </p:nvSpPr>
        <p:spPr>
          <a:xfrm>
            <a:off x="609600" y="1772816"/>
            <a:ext cx="10972800" cy="4464496"/>
          </a:xfrm>
        </p:spPr>
        <p:txBody>
          <a:bodyPr/>
          <a:lstStyle/>
          <a:p>
            <a:endParaRPr lang="fi-FI"/>
          </a:p>
        </p:txBody>
      </p:sp>
      <p:sp>
        <p:nvSpPr>
          <p:cNvPr id="7" name="Title"/>
          <p:cNvSpPr>
            <a:spLocks noGrp="1"/>
          </p:cNvSpPr>
          <p:nvPr>
            <p:ph type="title"/>
          </p:nvPr>
        </p:nvSpPr>
        <p:spPr>
          <a:xfrm>
            <a:off x="609600" y="332656"/>
            <a:ext cx="10972800" cy="720080"/>
          </a:xfrm>
        </p:spPr>
        <p:txBody>
          <a:bodyPr/>
          <a:lstStyle>
            <a:lvl1pPr algn="l">
              <a:defRPr/>
            </a:lvl1pPr>
          </a:lstStyle>
          <a:p>
            <a:endParaRPr lang="fi-FI" dirty="0"/>
          </a:p>
        </p:txBody>
      </p:sp>
      <p:sp>
        <p:nvSpPr>
          <p:cNvPr id="9" name="Text"/>
          <p:cNvSpPr>
            <a:spLocks noGrp="1"/>
          </p:cNvSpPr>
          <p:nvPr>
            <p:ph type="body" sz="quarter" idx="14"/>
          </p:nvPr>
        </p:nvSpPr>
        <p:spPr>
          <a:xfrm>
            <a:off x="609600" y="1125537"/>
            <a:ext cx="10972800" cy="540000"/>
          </a:xfrm>
        </p:spPr>
        <p:txBody>
          <a:bodyPr/>
          <a:lstStyle>
            <a:lvl1pPr marL="0" indent="0" algn="l">
              <a:buNone/>
              <a:defRPr baseline="0"/>
            </a:lvl1pPr>
          </a:lstStyle>
          <a:p>
            <a:pPr lvl="0"/>
            <a:endParaRPr lang="fi-FI" dirty="0"/>
          </a:p>
        </p:txBody>
      </p:sp>
    </p:spTree>
    <p:extLst>
      <p:ext uri="{BB962C8B-B14F-4D97-AF65-F5344CB8AC3E}">
        <p14:creationId xmlns:p14="http://schemas.microsoft.com/office/powerpoint/2010/main" val="15314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pic>
        <p:nvPicPr>
          <p:cNvPr id="2" name="Kuva 1">
            <a:extLst>
              <a:ext uri="{FF2B5EF4-FFF2-40B4-BE49-F238E27FC236}">
                <a16:creationId xmlns:a16="http://schemas.microsoft.com/office/drawing/2014/main" id="{5A8F45A5-AFCA-5700-08FE-6998A70C9DC3}"/>
              </a:ext>
            </a:extLst>
          </p:cNvPr>
          <p:cNvPicPr>
            <a:picLocks noChangeAspect="1"/>
          </p:cNvPicPr>
          <p:nvPr userDrawn="1"/>
        </p:nvPicPr>
        <p:blipFill>
          <a:blip r:embed="rId2"/>
          <a:stretch>
            <a:fillRect/>
          </a:stretch>
        </p:blipFill>
        <p:spPr>
          <a:xfrm>
            <a:off x="7641293" y="4967278"/>
            <a:ext cx="3999323" cy="1774090"/>
          </a:xfrm>
          <a:prstGeom prst="rect">
            <a:avLst/>
          </a:prstGeom>
        </p:spPr>
      </p:pic>
    </p:spTree>
    <p:extLst>
      <p:ext uri="{BB962C8B-B14F-4D97-AF65-F5344CB8AC3E}">
        <p14:creationId xmlns:p14="http://schemas.microsoft.com/office/powerpoint/2010/main" val="3069741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rro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609600" y="1800000"/>
            <a:ext cx="10972800" cy="2277072"/>
          </a:xfrm>
          <a:prstGeom prst="rect">
            <a:avLst/>
          </a:prstGeom>
        </p:spPr>
        <p:txBody>
          <a:bodyPr vert="horz" lIns="91440" tIns="45720" rIns="91440" bIns="45720" rtlCol="0" anchor="ctr">
            <a:normAutofit/>
          </a:bodyPr>
          <a:lstStyle>
            <a:lvl1pPr algn="ctr">
              <a:defRPr/>
            </a:lvl1pPr>
          </a:lstStyle>
          <a:p>
            <a:endParaRPr lang="fi-FI" dirty="0"/>
          </a:p>
        </p:txBody>
      </p:sp>
    </p:spTree>
    <p:extLst>
      <p:ext uri="{BB962C8B-B14F-4D97-AF65-F5344CB8AC3E}">
        <p14:creationId xmlns:p14="http://schemas.microsoft.com/office/powerpoint/2010/main" val="130326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609600" y="332656"/>
            <a:ext cx="10972800" cy="1143000"/>
          </a:xfrm>
        </p:spPr>
        <p:txBody>
          <a:bodyPr/>
          <a:lstStyle>
            <a:lvl1pPr algn="l">
              <a:defRPr/>
            </a:lvl1pPr>
          </a:lstStyle>
          <a:p>
            <a:endParaRPr lang="fi-FI" dirty="0"/>
          </a:p>
        </p:txBody>
      </p:sp>
      <p:sp>
        <p:nvSpPr>
          <p:cNvPr id="8" name="Text"/>
          <p:cNvSpPr>
            <a:spLocks noGrp="1"/>
          </p:cNvSpPr>
          <p:nvPr>
            <p:ph type="body" sz="quarter" idx="13"/>
          </p:nvPr>
        </p:nvSpPr>
        <p:spPr>
          <a:xfrm>
            <a:off x="609600" y="1556792"/>
            <a:ext cx="10972800" cy="4680520"/>
          </a:xfrm>
        </p:spPr>
        <p:txBody>
          <a:bodyPr/>
          <a:lstStyle>
            <a:lvl1pPr algn="l">
              <a:defRPr/>
            </a:lvl1pPr>
          </a:lstStyle>
          <a:p>
            <a:pPr lvl="0"/>
            <a:endParaRPr lang="fi-FI" dirty="0"/>
          </a:p>
        </p:txBody>
      </p:sp>
    </p:spTree>
    <p:extLst>
      <p:ext uri="{BB962C8B-B14F-4D97-AF65-F5344CB8AC3E}">
        <p14:creationId xmlns:p14="http://schemas.microsoft.com/office/powerpoint/2010/main" val="3646936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Text"/>
          <p:cNvSpPr>
            <a:spLocks noGrp="1"/>
          </p:cNvSpPr>
          <p:nvPr>
            <p:ph type="body" sz="quarter" idx="13"/>
          </p:nvPr>
        </p:nvSpPr>
        <p:spPr>
          <a:xfrm>
            <a:off x="609600" y="728700"/>
            <a:ext cx="10972800" cy="5508612"/>
          </a:xfrm>
        </p:spPr>
        <p:txBody>
          <a:bodyPr/>
          <a:lstStyle>
            <a:lvl1pPr algn="l">
              <a:defRPr/>
            </a:lvl1pPr>
          </a:lstStyle>
          <a:p>
            <a:pPr lvl="0"/>
            <a:endParaRPr lang="fi-FI" dirty="0"/>
          </a:p>
        </p:txBody>
      </p:sp>
    </p:spTree>
    <p:extLst>
      <p:ext uri="{BB962C8B-B14F-4D97-AF65-F5344CB8AC3E}">
        <p14:creationId xmlns:p14="http://schemas.microsoft.com/office/powerpoint/2010/main" val="364693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enText">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94EB343E-EDD0-4501-988B-9A386F4E06D4}" type="datetimeFigureOut">
              <a:rPr lang="fi-FI" smtClean="0"/>
              <a:pPr/>
              <a:t>12.3.2023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910BCE-C936-43E6-9B11-F3CC9EFD4B40}" type="slidenum">
              <a:rPr lang="fi-FI" smtClean="0"/>
              <a:pPr/>
              <a:t>‹#›</a:t>
            </a:fld>
            <a:endParaRPr lang="fi-FI"/>
          </a:p>
        </p:txBody>
      </p:sp>
      <p:sp>
        <p:nvSpPr>
          <p:cNvPr id="7" name="Title"/>
          <p:cNvSpPr>
            <a:spLocks noGrp="1"/>
          </p:cNvSpPr>
          <p:nvPr>
            <p:ph type="title"/>
          </p:nvPr>
        </p:nvSpPr>
        <p:spPr>
          <a:xfrm>
            <a:off x="609600" y="332656"/>
            <a:ext cx="10972800" cy="1143000"/>
          </a:xfrm>
        </p:spPr>
        <p:txBody>
          <a:bodyPr/>
          <a:lstStyle>
            <a:lvl1pPr algn="l">
              <a:defRPr/>
            </a:lvl1pPr>
          </a:lstStyle>
          <a:p>
            <a:endParaRPr lang="fi-FI" dirty="0"/>
          </a:p>
        </p:txBody>
      </p:sp>
      <p:sp>
        <p:nvSpPr>
          <p:cNvPr id="8" name="Content"/>
          <p:cNvSpPr>
            <a:spLocks noGrp="1"/>
          </p:cNvSpPr>
          <p:nvPr>
            <p:ph sz="quarter" idx="13"/>
          </p:nvPr>
        </p:nvSpPr>
        <p:spPr>
          <a:xfrm>
            <a:off x="609600" y="1557338"/>
            <a:ext cx="109728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p14="http://schemas.microsoft.com/office/powerpoint/2010/main" val="149631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609600" y="332656"/>
            <a:ext cx="10972800" cy="720080"/>
          </a:xfrm>
        </p:spPr>
        <p:txBody>
          <a:bodyPr/>
          <a:lstStyle>
            <a:lvl1pPr algn="l">
              <a:defRPr/>
            </a:lvl1pPr>
          </a:lstStyle>
          <a:p>
            <a:endParaRPr lang="fi-FI" dirty="0"/>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pPr lvl="0"/>
            <a:endParaRPr lang="fi-FI" dirty="0"/>
          </a:p>
        </p:txBody>
      </p:sp>
      <p:sp>
        <p:nvSpPr>
          <p:cNvPr id="8" name="Chart"/>
          <p:cNvSpPr>
            <a:spLocks noGrp="1"/>
          </p:cNvSpPr>
          <p:nvPr>
            <p:ph type="chart" sz="quarter" idx="14" hasCustomPrompt="1"/>
          </p:nvPr>
        </p:nvSpPr>
        <p:spPr>
          <a:xfrm>
            <a:off x="609600" y="1773238"/>
            <a:ext cx="10972800" cy="4464050"/>
          </a:xfrm>
        </p:spPr>
        <p:txBody>
          <a:bodyPr/>
          <a:lstStyle>
            <a:lvl1pPr algn="l">
              <a:defRPr/>
            </a:lvl1pPr>
          </a:lstStyle>
          <a:p>
            <a:r>
              <a:rPr lang="en-US" dirty="0"/>
              <a:t> </a:t>
            </a:r>
            <a:endParaRPr lang="fi-FI" dirty="0"/>
          </a:p>
        </p:txBody>
      </p:sp>
    </p:spTree>
    <p:extLst>
      <p:ext uri="{BB962C8B-B14F-4D97-AF65-F5344CB8AC3E}">
        <p14:creationId xmlns:p14="http://schemas.microsoft.com/office/powerpoint/2010/main" val="261374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609600" y="3780000"/>
            <a:ext cx="10972800" cy="1143000"/>
          </a:xfrm>
        </p:spPr>
        <p:txBody>
          <a:bodyPr/>
          <a:lstStyle>
            <a:lvl1pPr>
              <a:defRPr baseline="0"/>
            </a:lvl1pPr>
          </a:lstStyle>
          <a:p>
            <a:endParaRPr lang="fi-FI" dirty="0"/>
          </a:p>
        </p:txBody>
      </p:sp>
      <p:sp>
        <p:nvSpPr>
          <p:cNvPr id="8" name="Text"/>
          <p:cNvSpPr>
            <a:spLocks noGrp="1"/>
          </p:cNvSpPr>
          <p:nvPr>
            <p:ph type="body" sz="quarter" idx="13" hasCustomPrompt="1"/>
          </p:nvPr>
        </p:nvSpPr>
        <p:spPr>
          <a:xfrm>
            <a:off x="609600" y="5013177"/>
            <a:ext cx="10972800" cy="720725"/>
          </a:xfrm>
        </p:spPr>
        <p:txBody>
          <a:bodyPr/>
          <a:lstStyle>
            <a:lvl1pPr marL="0" indent="0" algn="r">
              <a:buNone/>
              <a:defRPr/>
            </a:lvl1pPr>
          </a:lstStyle>
          <a:p>
            <a:pPr lvl="0"/>
            <a:r>
              <a:rPr lang="en-US" dirty="0"/>
              <a:t> </a:t>
            </a:r>
            <a:endParaRPr lang="fi-FI" dirty="0"/>
          </a:p>
        </p:txBody>
      </p:sp>
    </p:spTree>
    <p:extLst>
      <p:ext uri="{BB962C8B-B14F-4D97-AF65-F5344CB8AC3E}">
        <p14:creationId xmlns:p14="http://schemas.microsoft.com/office/powerpoint/2010/main" val="97251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lain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Chart"/>
          <p:cNvSpPr>
            <a:spLocks noGrp="1"/>
          </p:cNvSpPr>
          <p:nvPr>
            <p:ph type="chart" sz="quarter" idx="13"/>
          </p:nvPr>
        </p:nvSpPr>
        <p:spPr>
          <a:xfrm>
            <a:off x="609600" y="457200"/>
            <a:ext cx="10972800" cy="5780112"/>
          </a:xfrm>
        </p:spPr>
        <p:txBody>
          <a:bodyPr/>
          <a:lstStyle/>
          <a:p>
            <a:endParaRPr lang="fi-FI"/>
          </a:p>
        </p:txBody>
      </p:sp>
    </p:spTree>
    <p:extLst>
      <p:ext uri="{BB962C8B-B14F-4D97-AF65-F5344CB8AC3E}">
        <p14:creationId xmlns:p14="http://schemas.microsoft.com/office/powerpoint/2010/main" val="2812192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12.3.2023</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8" name="Table"/>
          <p:cNvSpPr>
            <a:spLocks noGrp="1"/>
          </p:cNvSpPr>
          <p:nvPr>
            <p:ph type="tbl" sz="quarter" idx="13"/>
          </p:nvPr>
        </p:nvSpPr>
        <p:spPr>
          <a:xfrm>
            <a:off x="609600" y="1772816"/>
            <a:ext cx="10972800" cy="4464496"/>
          </a:xfrm>
        </p:spPr>
        <p:txBody>
          <a:bodyPr/>
          <a:lstStyle/>
          <a:p>
            <a:endParaRPr lang="fi-FI"/>
          </a:p>
        </p:txBody>
      </p:sp>
      <p:sp>
        <p:nvSpPr>
          <p:cNvPr id="7" name="Title"/>
          <p:cNvSpPr>
            <a:spLocks noGrp="1"/>
          </p:cNvSpPr>
          <p:nvPr>
            <p:ph type="title"/>
          </p:nvPr>
        </p:nvSpPr>
        <p:spPr>
          <a:xfrm>
            <a:off x="609600" y="332656"/>
            <a:ext cx="10972800" cy="720080"/>
          </a:xfrm>
        </p:spPr>
        <p:txBody>
          <a:bodyPr/>
          <a:lstStyle>
            <a:lvl1pPr algn="l">
              <a:defRPr/>
            </a:lvl1pPr>
          </a:lstStyle>
          <a:p>
            <a:endParaRPr lang="fi-FI" dirty="0"/>
          </a:p>
        </p:txBody>
      </p:sp>
      <p:sp>
        <p:nvSpPr>
          <p:cNvPr id="9" name="Text"/>
          <p:cNvSpPr>
            <a:spLocks noGrp="1"/>
          </p:cNvSpPr>
          <p:nvPr>
            <p:ph type="body" sz="quarter" idx="14"/>
          </p:nvPr>
        </p:nvSpPr>
        <p:spPr>
          <a:xfrm>
            <a:off x="609600" y="1125537"/>
            <a:ext cx="10972800" cy="540000"/>
          </a:xfrm>
        </p:spPr>
        <p:txBody>
          <a:bodyPr/>
          <a:lstStyle>
            <a:lvl1pPr marL="0" indent="0" algn="l">
              <a:buNone/>
              <a:defRPr baseline="0"/>
            </a:lvl1pPr>
          </a:lstStyle>
          <a:p>
            <a:pPr lvl="0"/>
            <a:endParaRPr lang="fi-FI" dirty="0"/>
          </a:p>
        </p:txBody>
      </p:sp>
    </p:spTree>
    <p:extLst>
      <p:ext uri="{BB962C8B-B14F-4D97-AF65-F5344CB8AC3E}">
        <p14:creationId xmlns:p14="http://schemas.microsoft.com/office/powerpoint/2010/main" val="284576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609600" y="1800000"/>
            <a:ext cx="10972800" cy="1143000"/>
          </a:xfrm>
          <a:prstGeom prst="rect">
            <a:avLst/>
          </a:prstGeom>
        </p:spPr>
        <p:txBody>
          <a:bodyPr vert="horz" lIns="91440" tIns="45720" rIns="91440" bIns="45720" rtlCol="0" anchor="ctr">
            <a:normAutofit/>
          </a:bodyPr>
          <a:lstStyle/>
          <a:p>
            <a:endParaRPr lang="fi-FI" dirty="0"/>
          </a:p>
        </p:txBody>
      </p:sp>
      <p:sp>
        <p:nvSpPr>
          <p:cNvPr id="3" name="Text"/>
          <p:cNvSpPr>
            <a:spLocks noGrp="1"/>
          </p:cNvSpPr>
          <p:nvPr>
            <p:ph type="body" idx="1"/>
          </p:nvPr>
        </p:nvSpPr>
        <p:spPr>
          <a:xfrm>
            <a:off x="609600" y="3060000"/>
            <a:ext cx="10972800" cy="1620000"/>
          </a:xfrm>
          <a:prstGeom prst="rect">
            <a:avLst/>
          </a:prstGeom>
        </p:spPr>
        <p:txBody>
          <a:bodyPr vert="horz" lIns="91440" tIns="45720" rIns="91440" bIns="45720" rtlCol="0">
            <a:normAutofit/>
          </a:bodyPr>
          <a:lstStyle/>
          <a:p>
            <a:pPr lvl="0"/>
            <a:r>
              <a:rPr lang="en-US" dirty="0"/>
              <a:t> </a:t>
            </a:r>
            <a:endParaRPr lang="fi-FI" dirty="0"/>
          </a:p>
        </p:txBody>
      </p:sp>
      <p:sp>
        <p:nvSpPr>
          <p:cNvPr id="4" name="Date"/>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B343E-EDD0-4501-988B-9A386F4E06D4}" type="datetimeFigureOut">
              <a:rPr lang="fi-FI" smtClean="0"/>
              <a:pPr/>
              <a:t>12.3.2023</a:t>
            </a:fld>
            <a:endParaRPr lang="fi-FI"/>
          </a:p>
        </p:txBody>
      </p:sp>
      <p:sp>
        <p:nvSpPr>
          <p:cNvPr id="5" name="Foote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0BCE-C936-43E6-9B11-F3CC9EFD4B40}" type="slidenum">
              <a:rPr lang="fi-FI" smtClean="0"/>
              <a:pPr/>
              <a:t>‹#›</a:t>
            </a:fld>
            <a:endParaRPr lang="fi-FI"/>
          </a:p>
        </p:txBody>
      </p:sp>
    </p:spTree>
    <p:extLst>
      <p:ext uri="{BB962C8B-B14F-4D97-AF65-F5344CB8AC3E}">
        <p14:creationId xmlns:p14="http://schemas.microsoft.com/office/powerpoint/2010/main" val="660952264"/>
      </p:ext>
    </p:extLst>
  </p:cSld>
  <p:clrMap bg1="lt1" tx1="dk1" bg2="lt2" tx2="dk2" accent1="accent1" accent2="accent2" accent3="accent3" accent4="accent4" accent5="accent5" accent6="accent6" hlink="hlink" folHlink="folHlink"/>
  <p:sldLayoutIdLst>
    <p:sldLayoutId id="2147483658" r:id="rId1"/>
    <p:sldLayoutId id="2147483661" r:id="rId2"/>
    <p:sldLayoutId id="2147483654" r:id="rId3"/>
    <p:sldLayoutId id="2147483660" r:id="rId4"/>
    <p:sldLayoutId id="2147483651" r:id="rId5"/>
    <p:sldLayoutId id="2147483657" r:id="rId6"/>
    <p:sldLayoutId id="2147483652" r:id="rId7"/>
    <p:sldLayoutId id="2147483655" r:id="rId8"/>
    <p:sldLayoutId id="2147483656" r:id="rId9"/>
    <p:sldLayoutId id="2147483659" r:id="rId10"/>
    <p:sldLayoutId id="2147483653" r:id="rId11"/>
  </p:sldLayoutIdLst>
  <p:txStyles>
    <p:titleStyle>
      <a:lvl1pPr algn="r" defTabSz="914400" rtl="0" eaLnBrk="1" latinLnBrk="0" hangingPunct="1">
        <a:spcBef>
          <a:spcPct val="0"/>
        </a:spcBef>
        <a:buNone/>
        <a:defRPr sz="4400" kern="1200">
          <a:solidFill>
            <a:schemeClr val="tx1"/>
          </a:solidFill>
          <a:latin typeface="+mj-lt"/>
          <a:ea typeface="+mj-ea"/>
          <a:cs typeface="+mj-cs"/>
        </a:defRPr>
      </a:lvl1pPr>
    </p:titleStyle>
    <p:bodyStyle>
      <a:lvl1pPr marL="0" indent="0" algn="r" defTabSz="914400" rtl="0" eaLnBrk="1" latinLnBrk="0" hangingPunct="1">
        <a:spcBef>
          <a:spcPct val="20000"/>
        </a:spcBef>
        <a:buFont typeface="Arial" pitchFamily="34" charset="0"/>
        <a:buNone/>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609600" y="1800000"/>
            <a:ext cx="10972800" cy="1143000"/>
          </a:xfrm>
          <a:prstGeom prst="rect">
            <a:avLst/>
          </a:prstGeom>
        </p:spPr>
        <p:txBody>
          <a:bodyPr vert="horz" lIns="91440" tIns="45720" rIns="91440" bIns="45720" rtlCol="0" anchor="ctr">
            <a:normAutofit/>
          </a:bodyPr>
          <a:lstStyle/>
          <a:p>
            <a:endParaRPr lang="fi-FI" dirty="0"/>
          </a:p>
        </p:txBody>
      </p:sp>
      <p:sp>
        <p:nvSpPr>
          <p:cNvPr id="3" name="Text"/>
          <p:cNvSpPr>
            <a:spLocks noGrp="1"/>
          </p:cNvSpPr>
          <p:nvPr>
            <p:ph type="body" idx="1"/>
          </p:nvPr>
        </p:nvSpPr>
        <p:spPr>
          <a:xfrm>
            <a:off x="609600" y="3060000"/>
            <a:ext cx="10972800" cy="1620000"/>
          </a:xfrm>
          <a:prstGeom prst="rect">
            <a:avLst/>
          </a:prstGeom>
        </p:spPr>
        <p:txBody>
          <a:bodyPr vert="horz" lIns="91440" tIns="45720" rIns="91440" bIns="45720" rtlCol="0">
            <a:normAutofit/>
          </a:bodyPr>
          <a:lstStyle/>
          <a:p>
            <a:pPr lvl="0"/>
            <a:r>
              <a:rPr lang="en-US" dirty="0"/>
              <a:t> </a:t>
            </a:r>
            <a:endParaRPr lang="fi-FI" dirty="0"/>
          </a:p>
        </p:txBody>
      </p:sp>
      <p:sp>
        <p:nvSpPr>
          <p:cNvPr id="4" name="Date"/>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B343E-EDD0-4501-988B-9A386F4E06D4}" type="datetimeFigureOut">
              <a:rPr lang="fi-FI" smtClean="0"/>
              <a:pPr/>
              <a:t>12.3.2023</a:t>
            </a:fld>
            <a:endParaRPr lang="fi-FI"/>
          </a:p>
        </p:txBody>
      </p:sp>
      <p:sp>
        <p:nvSpPr>
          <p:cNvPr id="5" name="Foote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0BCE-C936-43E6-9B11-F3CC9EFD4B40}" type="slidenum">
              <a:rPr lang="fi-FI" smtClean="0"/>
              <a:pPr/>
              <a:t>‹#›</a:t>
            </a:fld>
            <a:endParaRPr lang="fi-FI"/>
          </a:p>
        </p:txBody>
      </p:sp>
    </p:spTree>
    <p:extLst>
      <p:ext uri="{BB962C8B-B14F-4D97-AF65-F5344CB8AC3E}">
        <p14:creationId xmlns:p14="http://schemas.microsoft.com/office/powerpoint/2010/main" val="131868940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r" defTabSz="914400" rtl="0" eaLnBrk="1" latinLnBrk="0" hangingPunct="1">
        <a:spcBef>
          <a:spcPct val="0"/>
        </a:spcBef>
        <a:buNone/>
        <a:defRPr sz="4400" kern="1200">
          <a:solidFill>
            <a:schemeClr val="tx1"/>
          </a:solidFill>
          <a:latin typeface="+mj-lt"/>
          <a:ea typeface="+mj-ea"/>
          <a:cs typeface="+mj-cs"/>
        </a:defRPr>
      </a:lvl1pPr>
    </p:titleStyle>
    <p:bodyStyle>
      <a:lvl1pPr marL="0" indent="0" algn="r" defTabSz="914400" rtl="0" eaLnBrk="1" latinLnBrk="0" hangingPunct="1">
        <a:spcBef>
          <a:spcPct val="20000"/>
        </a:spcBef>
        <a:buFont typeface="Arial" pitchFamily="34" charset="0"/>
        <a:buNone/>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chart" Target="../charts/chart5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2" Type="http://schemas.openxmlformats.org/officeDocument/2006/relationships/chart" Target="../charts/chart60.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chart" Target="../charts/chart61.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chart" Target="../charts/chart62.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chart" Target="../charts/chart63.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chart" Target="../charts/chart64.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chart" Target="../charts/chart65.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chart" Target="../charts/chart66.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chart" Target="../charts/chart67.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chart" Target="../charts/chart68.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81.xml.rels><?xml version="1.0" encoding="UTF-8" standalone="yes"?>
<Relationships xmlns="http://schemas.openxmlformats.org/package/2006/relationships"><Relationship Id="rId2" Type="http://schemas.openxmlformats.org/officeDocument/2006/relationships/chart" Target="../charts/chart69.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chart" Target="../charts/chart70.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chart" Target="../charts/chart71.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chart" Target="../charts/chart72.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1800000"/>
            <a:ext cx="10972800" cy="1143000"/>
          </a:xfrm>
          <a:prstGeom prst="rect">
            <a:avLst/>
          </a:prstGeom>
        </p:spPr>
        <p:txBody>
          <a:bodyPr vert="horz" lIns="91440" tIns="45720" rIns="91440" bIns="45720" rtlCol="0" anchor="ctr">
            <a:normAutofit/>
          </a:bodyPr>
          <a:lstStyle>
            <a:lvl1pPr>
              <a:defRPr/>
            </a:lvl1pPr>
          </a:lstStyle>
          <a:p>
            <a:pPr algn="l"/>
            <a:r>
              <a:rPr lang="en-US" sz="2800" b="1" dirty="0" err="1">
                <a:solidFill>
                  <a:srgbClr val="FCFAFA"/>
                </a:solidFill>
                <a:latin typeface="Arial"/>
              </a:rPr>
              <a:t>Elinvoimaiset</a:t>
            </a:r>
            <a:r>
              <a:rPr lang="en-US" sz="2800" b="1" dirty="0">
                <a:solidFill>
                  <a:srgbClr val="FCFAFA"/>
                </a:solidFill>
                <a:latin typeface="Arial"/>
              </a:rPr>
              <a:t> </a:t>
            </a:r>
            <a:r>
              <a:rPr lang="en-US" sz="2800" b="1" dirty="0" err="1">
                <a:solidFill>
                  <a:srgbClr val="FCFAFA"/>
                </a:solidFill>
                <a:latin typeface="Arial"/>
              </a:rPr>
              <a:t>salibandyseurat</a:t>
            </a:r>
            <a:r>
              <a:rPr lang="en-US" sz="2800" b="1" dirty="0">
                <a:solidFill>
                  <a:srgbClr val="FCFAFA"/>
                </a:solidFill>
                <a:latin typeface="Arial"/>
              </a:rPr>
              <a:t> 2023</a:t>
            </a:r>
            <a:br>
              <a:rPr lang="en-US" sz="2800" b="1" dirty="0">
                <a:solidFill>
                  <a:srgbClr val="FCFAFA"/>
                </a:solidFill>
                <a:latin typeface="Arial"/>
              </a:rPr>
            </a:br>
            <a:r>
              <a:rPr lang="en-US" sz="2800" b="1" dirty="0">
                <a:solidFill>
                  <a:srgbClr val="FCFAFA"/>
                </a:solidFill>
                <a:latin typeface="Arial"/>
              </a:rPr>
              <a:t>FB Factor</a:t>
            </a:r>
          </a:p>
        </p:txBody>
      </p:sp>
      <p:sp>
        <p:nvSpPr>
          <p:cNvPr id="8" name="Text"/>
          <p:cNvSpPr>
            <a:spLocks noGrp="1"/>
          </p:cNvSpPr>
          <p:nvPr>
            <p:ph type="body" sz="quarter" idx="13"/>
          </p:nvPr>
        </p:nvSpPr>
        <p:spPr>
          <a:xfrm>
            <a:off x="609600" y="3059999"/>
            <a:ext cx="10972800" cy="1620000"/>
          </a:xfrm>
        </p:spPr>
        <p:txBody>
          <a:bodyPr>
            <a:normAutofit/>
          </a:bodyPr>
          <a:lstStyle/>
          <a:p>
            <a:pPr algn="l"/>
            <a:r>
              <a:rPr lang="en-US" sz="1400" b="0">
                <a:solidFill>
                  <a:srgbClr val="FCFAFA"/>
                </a:solidFill>
                <a:latin typeface="Arial"/>
              </a:rPr>
              <a:t>8.3.2023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9E98B492-B3DC-9A31-C1C3-84EBA096CFFF}"/>
              </a:ext>
            </a:extLst>
          </p:cNvPr>
          <p:cNvPicPr>
            <a:picLocks noChangeAspect="1"/>
          </p:cNvPicPr>
          <p:nvPr/>
        </p:nvPicPr>
        <p:blipFill>
          <a:blip r:embed="rId2"/>
          <a:stretch>
            <a:fillRect/>
          </a:stretch>
        </p:blipFill>
        <p:spPr>
          <a:xfrm>
            <a:off x="4553578" y="2746189"/>
            <a:ext cx="3084843" cy="136562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Kuinka mukavaa seurassasi on pelata salibandya?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Ei ollenkaan mukavaa, 4 = Erittäin mukavaa)</a:t>
            </a:r>
          </a:p>
        </p:txBody>
      </p:sp>
      <p:graphicFrame>
        <p:nvGraphicFramePr>
          <p:cNvPr id="8" name="Chart"/>
          <p:cNvGraphicFramePr>
            <a:graphicFrameLocks noGrp="1"/>
          </p:cNvGraphicFramePr>
          <p:nvPr>
            <p:extLst>
              <p:ext uri="{D42A27DB-BD31-4B8C-83A1-F6EECF244321}">
                <p14:modId xmlns:p14="http://schemas.microsoft.com/office/powerpoint/2010/main" val="2869214571"/>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800" b="1">
                <a:solidFill>
                  <a:srgbClr val="FCFCFC"/>
                </a:solidFill>
                <a:latin typeface="Arial"/>
              </a:rPr>
              <a:t> </a:t>
            </a:r>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r>
              <a:rPr lang="en-US" sz="1400" b="0">
                <a:solidFill>
                  <a:srgbClr val="FCFCFC"/>
                </a:solidFill>
                <a:latin typeface="Arial"/>
              </a:rPr>
              <a:t> </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0704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fontScale="90000"/>
          </a:bodyPr>
          <a:lstStyle>
            <a:lvl1pPr algn="l">
              <a:defRPr/>
            </a:lvl1pPr>
          </a:lstStyle>
          <a:p>
            <a:r>
              <a:rPr lang="en-US"/>
              <a:t> </a:t>
            </a:r>
            <a:endParaRPr lang="fi-FI" dirty="0"/>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Miksi pelaat juuri nykyisessä seurassasi salibandya?</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609600" y="332656"/>
            <a:ext cx="10972800" cy="1143000"/>
          </a:xfrm>
        </p:spPr>
        <p:txBody>
          <a:bodyPr>
            <a:normAutofit/>
          </a:bodyPr>
          <a:lstStyle>
            <a:lvl1pPr algn="l">
              <a:defRPr/>
            </a:lvl1pPr>
          </a:lstStyle>
          <a:p>
            <a:r>
              <a:rPr lang="en-US" sz="2000" b="1">
                <a:solidFill>
                  <a:srgbClr val="FCFCFC"/>
                </a:solidFill>
                <a:latin typeface="Arial"/>
              </a:rPr>
              <a:t>Miksi pelaat juuri nykyisessä seurassasi salibandya? - Joku muu: mikä?</a:t>
            </a:r>
          </a:p>
        </p:txBody>
      </p:sp>
      <p:sp>
        <p:nvSpPr>
          <p:cNvPr id="8" name="Content"/>
          <p:cNvSpPr>
            <a:spLocks noGrp="1"/>
          </p:cNvSpPr>
          <p:nvPr>
            <p:ph sz="quarter" idx="13"/>
          </p:nvPr>
        </p:nvSpPr>
        <p:spPr>
          <a:xfrm>
            <a:off x="609600" y="1557338"/>
            <a:ext cx="10972800" cy="4679974"/>
          </a:xfrm>
        </p:spPr>
        <p:txBody>
          <a:bodyPr>
            <a:normAutofit/>
          </a:bodyPr>
          <a:lstStyle>
            <a:lvl1pPr marL="457200" indent="-457200" algn="l">
              <a:buFont typeface="Arial" pitchFamily="34" charset="0"/>
              <a:buChar char="•"/>
              <a:defRPr/>
            </a:lvl1pPr>
            <a:lvl2pPr marL="457200" indent="0">
              <a:buNone/>
              <a:defRPr/>
            </a:lvl2pPr>
          </a:lstStyle>
          <a:p>
            <a:pPr>
              <a:spcBef>
                <a:spcPct val="90000"/>
              </a:spcBef>
            </a:pPr>
            <a:r>
              <a:rPr lang="en-US" sz="1400" b="0" dirty="0" err="1">
                <a:solidFill>
                  <a:srgbClr val="FCFCFC"/>
                </a:solidFill>
                <a:latin typeface="Arial"/>
              </a:rPr>
              <a:t>Seuran</a:t>
            </a:r>
            <a:r>
              <a:rPr lang="en-US" sz="1400" b="0" dirty="0">
                <a:solidFill>
                  <a:srgbClr val="FCFCFC"/>
                </a:solidFill>
                <a:latin typeface="Arial"/>
              </a:rPr>
              <a:t> </a:t>
            </a:r>
            <a:r>
              <a:rPr lang="en-US" sz="1400" b="0" dirty="0" err="1">
                <a:solidFill>
                  <a:srgbClr val="FCFCFC"/>
                </a:solidFill>
                <a:latin typeface="Arial"/>
              </a:rPr>
              <a:t>toimihenkilöt</a:t>
            </a:r>
            <a:r>
              <a:rPr lang="en-US" sz="1400" b="0" dirty="0">
                <a:solidFill>
                  <a:srgbClr val="FCFCFC"/>
                </a:solidFill>
                <a:latin typeface="Arial"/>
              </a:rPr>
              <a:t> </a:t>
            </a:r>
            <a:r>
              <a:rPr lang="en-US" sz="1400" b="0" dirty="0" err="1">
                <a:solidFill>
                  <a:srgbClr val="FCFCFC"/>
                </a:solidFill>
                <a:latin typeface="Arial"/>
              </a:rPr>
              <a:t>houkutteli</a:t>
            </a:r>
            <a:r>
              <a:rPr lang="en-US" sz="1400" b="0" dirty="0">
                <a:solidFill>
                  <a:srgbClr val="FCFCFC"/>
                </a:solidFill>
                <a:latin typeface="Arial"/>
              </a:rPr>
              <a:t> </a:t>
            </a:r>
            <a:r>
              <a:rPr lang="en-US" sz="1400" b="0" dirty="0" err="1">
                <a:solidFill>
                  <a:srgbClr val="FCFCFC"/>
                </a:solidFill>
                <a:latin typeface="Arial"/>
              </a:rPr>
              <a:t>mukaan</a:t>
            </a:r>
            <a:r>
              <a:rPr lang="en-US" sz="1400" b="0" dirty="0">
                <a:solidFill>
                  <a:srgbClr val="FCFCFC"/>
                </a:solidFill>
                <a:latin typeface="Arial"/>
              </a:rPr>
              <a:t>, </a:t>
            </a:r>
            <a:r>
              <a:rPr lang="en-US" sz="1400" b="0" dirty="0" err="1">
                <a:solidFill>
                  <a:srgbClr val="FCFCFC"/>
                </a:solidFill>
                <a:latin typeface="Arial"/>
              </a:rPr>
              <a:t>korkein</a:t>
            </a:r>
            <a:r>
              <a:rPr lang="en-US" sz="1400" b="0" dirty="0">
                <a:solidFill>
                  <a:srgbClr val="FCFCFC"/>
                </a:solidFill>
                <a:latin typeface="Arial"/>
              </a:rPr>
              <a:t> </a:t>
            </a:r>
            <a:r>
              <a:rPr lang="en-US" sz="1400" b="0" dirty="0" err="1">
                <a:solidFill>
                  <a:srgbClr val="FCFCFC"/>
                </a:solidFill>
                <a:latin typeface="Arial"/>
              </a:rPr>
              <a:t>sarjataso</a:t>
            </a:r>
            <a:r>
              <a:rPr lang="en-US" sz="1400" b="0" dirty="0">
                <a:solidFill>
                  <a:srgbClr val="FCFCFC"/>
                </a:solidFill>
                <a:latin typeface="Arial"/>
              </a:rPr>
              <a:t> </a:t>
            </a:r>
            <a:r>
              <a:rPr lang="en-US" sz="1400" b="0" dirty="0" err="1">
                <a:solidFill>
                  <a:srgbClr val="FCFCFC"/>
                </a:solidFill>
                <a:latin typeface="Arial"/>
              </a:rPr>
              <a:t>naisille</a:t>
            </a:r>
            <a:r>
              <a:rPr lang="en-US" sz="1400" b="0" dirty="0">
                <a:solidFill>
                  <a:srgbClr val="FCFCFC"/>
                </a:solidFill>
                <a:latin typeface="Arial"/>
              </a:rPr>
              <a:t> </a:t>
            </a:r>
            <a:r>
              <a:rPr lang="en-US" sz="1400" b="0" dirty="0" err="1">
                <a:solidFill>
                  <a:srgbClr val="FCFCFC"/>
                </a:solidFill>
                <a:latin typeface="Arial"/>
              </a:rPr>
              <a:t>alueella</a:t>
            </a:r>
            <a:r>
              <a:rPr lang="en-US" sz="1400" b="0" dirty="0">
                <a:solidFill>
                  <a:srgbClr val="FCFCFC"/>
                </a:solidFill>
                <a:latin typeface="Arial"/>
              </a:rPr>
              <a:t> (</a:t>
            </a:r>
            <a:r>
              <a:rPr lang="en-US" sz="1400" b="0" dirty="0" err="1">
                <a:solidFill>
                  <a:srgbClr val="FCFCFC"/>
                </a:solidFill>
                <a:latin typeface="Arial"/>
              </a:rPr>
              <a:t>Kaikki</a:t>
            </a:r>
            <a:r>
              <a:rPr lang="en-US" sz="1400" b="0" dirty="0">
                <a:solidFill>
                  <a:srgbClr val="FCFCFC"/>
                </a:solidFill>
                <a:latin typeface="Arial"/>
              </a:rPr>
              <a:t>, FB Factor 39)</a:t>
            </a:r>
          </a:p>
          <a:p>
            <a:pPr>
              <a:spcBef>
                <a:spcPct val="90000"/>
              </a:spcBef>
            </a:pPr>
            <a:r>
              <a:rPr lang="en-US" sz="1400" b="0" dirty="0">
                <a:solidFill>
                  <a:srgbClr val="FCFCFC"/>
                </a:solidFill>
                <a:latin typeface="Arial"/>
              </a:rPr>
              <a:t>Paras </a:t>
            </a:r>
            <a:r>
              <a:rPr lang="en-US" sz="1400" b="0" dirty="0" err="1">
                <a:solidFill>
                  <a:srgbClr val="FCFCFC"/>
                </a:solidFill>
                <a:latin typeface="Arial"/>
              </a:rPr>
              <a:t>seura</a:t>
            </a:r>
            <a:r>
              <a:rPr lang="en-US" sz="1400" b="0" dirty="0">
                <a:solidFill>
                  <a:srgbClr val="FCFCFC"/>
                </a:solidFill>
                <a:latin typeface="Arial"/>
              </a:rPr>
              <a:t> (</a:t>
            </a:r>
            <a:r>
              <a:rPr lang="en-US" sz="1400" b="0" dirty="0" err="1">
                <a:solidFill>
                  <a:srgbClr val="FCFCFC"/>
                </a:solidFill>
                <a:latin typeface="Arial"/>
              </a:rPr>
              <a:t>Kaikki</a:t>
            </a:r>
            <a:r>
              <a:rPr lang="en-US" sz="1400" b="0" dirty="0">
                <a:solidFill>
                  <a:srgbClr val="FCFCFC"/>
                </a:solidFill>
                <a:latin typeface="Arial"/>
              </a:rPr>
              <a:t>, FB Factor 39)</a:t>
            </a:r>
          </a:p>
          <a:p>
            <a:pPr>
              <a:spcBef>
                <a:spcPct val="90000"/>
              </a:spcBef>
            </a:pPr>
            <a:r>
              <a:rPr lang="en-US" sz="1400" b="0" dirty="0" err="1">
                <a:solidFill>
                  <a:srgbClr val="FCFCFC"/>
                </a:solidFill>
                <a:latin typeface="Arial"/>
              </a:rPr>
              <a:t>Siskon</a:t>
            </a:r>
            <a:r>
              <a:rPr lang="en-US" sz="1400" b="0" dirty="0">
                <a:solidFill>
                  <a:srgbClr val="FCFCFC"/>
                </a:solidFill>
                <a:latin typeface="Arial"/>
              </a:rPr>
              <a:t> </a:t>
            </a:r>
            <a:r>
              <a:rPr lang="en-US" sz="1400" b="0" dirty="0" err="1">
                <a:solidFill>
                  <a:srgbClr val="FCFCFC"/>
                </a:solidFill>
                <a:latin typeface="Arial"/>
              </a:rPr>
              <a:t>kautta</a:t>
            </a:r>
            <a:r>
              <a:rPr lang="en-US" sz="1400" b="0" dirty="0">
                <a:solidFill>
                  <a:srgbClr val="FCFCFC"/>
                </a:solidFill>
                <a:latin typeface="Arial"/>
              </a:rPr>
              <a:t> </a:t>
            </a:r>
            <a:r>
              <a:rPr lang="en-US" sz="1400" b="0" dirty="0" err="1">
                <a:solidFill>
                  <a:srgbClr val="FCFCFC"/>
                </a:solidFill>
                <a:latin typeface="Arial"/>
              </a:rPr>
              <a:t>innostuin</a:t>
            </a:r>
            <a:r>
              <a:rPr lang="en-US" sz="1400" b="0" dirty="0">
                <a:solidFill>
                  <a:srgbClr val="FCFCFC"/>
                </a:solidFill>
                <a:latin typeface="Arial"/>
              </a:rPr>
              <a:t> </a:t>
            </a:r>
            <a:r>
              <a:rPr lang="en-US" sz="1400" b="0" dirty="0" err="1">
                <a:solidFill>
                  <a:srgbClr val="FCFCFC"/>
                </a:solidFill>
                <a:latin typeface="Arial"/>
              </a:rPr>
              <a:t>pelaamaan</a:t>
            </a:r>
            <a:r>
              <a:rPr lang="en-US" sz="1400" b="0" dirty="0">
                <a:solidFill>
                  <a:srgbClr val="FCFCFC"/>
                </a:solidFill>
                <a:latin typeface="Arial"/>
              </a:rPr>
              <a:t>. (</a:t>
            </a:r>
            <a:r>
              <a:rPr lang="en-US" sz="1400" b="0" dirty="0" err="1">
                <a:solidFill>
                  <a:srgbClr val="FCFCFC"/>
                </a:solidFill>
                <a:latin typeface="Arial"/>
              </a:rPr>
              <a:t>Kaikki</a:t>
            </a:r>
            <a:r>
              <a:rPr lang="en-US" sz="1400" b="0" dirty="0">
                <a:solidFill>
                  <a:srgbClr val="FCFCFC"/>
                </a:solidFill>
                <a:latin typeface="Arial"/>
              </a:rPr>
              <a:t>, FB Factor 39)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fontScale="90000"/>
          </a:bodyPr>
          <a:lstStyle>
            <a:lvl1pPr algn="l">
              <a:defRPr/>
            </a:lvl1pPr>
          </a:lstStyle>
          <a:p>
            <a:r>
              <a:rPr lang="en-US"/>
              <a:t> </a:t>
            </a:r>
            <a:endParaRPr lang="fi-FI" dirty="0"/>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Näetkö itsesi pelaamassa salibandya vielä kolmen vuoden kuluttua tässä seurassa?</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fontScale="90000"/>
          </a:bodyPr>
          <a:lstStyle>
            <a:lvl1pPr algn="l">
              <a:defRPr/>
            </a:lvl1pPr>
          </a:lstStyle>
          <a:p>
            <a:r>
              <a:rPr lang="en-US"/>
              <a:t> </a:t>
            </a:r>
            <a:endParaRPr lang="fi-FI" dirty="0"/>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Näetkö itsesi pelaamassa salibandya ylipäätään vielä kolmen vuoden kuluttua?</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Salibandyn pelaaminen seurassani on minulle sopivan hintaista.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808519178"/>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800" b="1">
                <a:solidFill>
                  <a:srgbClr val="FCFCFC"/>
                </a:solidFill>
                <a:latin typeface="Arial"/>
              </a:rPr>
              <a:t> </a:t>
            </a:r>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r>
              <a:rPr lang="en-US" sz="1400" b="0">
                <a:solidFill>
                  <a:srgbClr val="FCFCFC"/>
                </a:solidFill>
                <a:latin typeface="Arial"/>
              </a:rPr>
              <a:t> </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6093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fontScale="90000"/>
          </a:bodyPr>
          <a:lstStyle>
            <a:lvl1pPr algn="l">
              <a:defRPr/>
            </a:lvl1pPr>
          </a:lstStyle>
          <a:p>
            <a:r>
              <a:rPr lang="en-US"/>
              <a:t> </a:t>
            </a:r>
            <a:endParaRPr lang="fi-FI" dirty="0"/>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Pelaisitko myös 3vs3 tai 4vs4 -salibandya?</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1143000"/>
          </a:xfrm>
        </p:spPr>
        <p:txBody>
          <a:bodyPr>
            <a:normAutofit/>
          </a:bodyPr>
          <a:lstStyle>
            <a:lvl1pPr algn="l">
              <a:defRPr/>
            </a:lvl1pPr>
          </a:lstStyle>
          <a:p>
            <a:r>
              <a:rPr lang="en-US" sz="2800" b="1">
                <a:solidFill>
                  <a:srgbClr val="FCFCFC"/>
                </a:solidFill>
                <a:latin typeface="Arial"/>
              </a:rPr>
              <a:t>Kyselyn tilastot </a:t>
            </a:r>
          </a:p>
        </p:txBody>
      </p:sp>
      <p:sp>
        <p:nvSpPr>
          <p:cNvPr id="7" name="Content">
            <a:extLst>
              <a:ext uri="{FF2B5EF4-FFF2-40B4-BE49-F238E27FC236}">
                <a16:creationId xmlns:a16="http://schemas.microsoft.com/office/drawing/2014/main" id="{2B496EA9-79F7-422C-AFAF-5E6AB7A060C5}"/>
              </a:ext>
            </a:extLst>
          </p:cNvPr>
          <p:cNvSpPr>
            <a:spLocks noGrp="1"/>
          </p:cNvSpPr>
          <p:nvPr>
            <p:ph sz="quarter" idx="13"/>
          </p:nvPr>
        </p:nvSpPr>
        <p:spPr>
          <a:xfrm>
            <a:off x="609600" y="1557338"/>
            <a:ext cx="10972800" cy="4679974"/>
          </a:xfrm>
        </p:spPr>
        <p:txBody>
          <a:bodyPr>
            <a:normAutofit/>
          </a:bodyPr>
          <a:lstStyle>
            <a:lvl1pPr marL="457200" indent="-457200" algn="l">
              <a:buFont typeface="Arial" pitchFamily="34" charset="0"/>
              <a:buChar char="•"/>
              <a:defRPr/>
            </a:lvl1pPr>
            <a:lvl2pPr marL="457200" indent="0">
              <a:buNone/>
              <a:defRPr/>
            </a:lvl2pPr>
          </a:lstStyle>
          <a:p>
            <a:pPr>
              <a:spcBef>
                <a:spcPct val="90000"/>
              </a:spcBef>
            </a:pPr>
            <a:r>
              <a:rPr lang="en-US" sz="1400" b="0" dirty="0" err="1">
                <a:solidFill>
                  <a:srgbClr val="FCFCFC"/>
                </a:solidFill>
                <a:latin typeface="Arial"/>
              </a:rPr>
              <a:t>Kaikki</a:t>
            </a:r>
            <a:r>
              <a:rPr lang="en-US" sz="1400" b="0" dirty="0">
                <a:solidFill>
                  <a:srgbClr val="FCFCFC"/>
                </a:solidFill>
                <a:latin typeface="Arial"/>
              </a:rPr>
              <a:t> </a:t>
            </a:r>
            <a:r>
              <a:rPr lang="en-US" sz="1400" b="0" dirty="0" err="1">
                <a:solidFill>
                  <a:srgbClr val="FCFCFC"/>
                </a:solidFill>
                <a:latin typeface="Arial"/>
              </a:rPr>
              <a:t>vastaajat</a:t>
            </a:r>
            <a:r>
              <a:rPr lang="en-US" sz="1400" b="0" dirty="0">
                <a:solidFill>
                  <a:srgbClr val="FCFCFC"/>
                </a:solidFill>
                <a:latin typeface="Arial"/>
              </a:rPr>
              <a:t>: 1703</a:t>
            </a:r>
          </a:p>
          <a:p>
            <a:pPr>
              <a:spcBef>
                <a:spcPct val="90000"/>
              </a:spcBef>
            </a:pPr>
            <a:r>
              <a:rPr lang="en-US" sz="1400" b="0" dirty="0">
                <a:solidFill>
                  <a:srgbClr val="FCFCFC"/>
                </a:solidFill>
                <a:latin typeface="Arial"/>
              </a:rPr>
              <a:t>FB Factor: 39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9E98B492-B3DC-9A31-C1C3-84EBA096CFFF}"/>
              </a:ext>
            </a:extLst>
          </p:cNvPr>
          <p:cNvPicPr>
            <a:picLocks noChangeAspect="1"/>
          </p:cNvPicPr>
          <p:nvPr/>
        </p:nvPicPr>
        <p:blipFill>
          <a:blip r:embed="rId2"/>
          <a:stretch>
            <a:fillRect/>
          </a:stretch>
        </p:blipFill>
        <p:spPr>
          <a:xfrm>
            <a:off x="4553578" y="2746189"/>
            <a:ext cx="3084843" cy="1365622"/>
          </a:xfrm>
          <a:prstGeom prst="rect">
            <a:avLst/>
          </a:prstGeom>
        </p:spPr>
      </p:pic>
    </p:spTree>
    <p:extLst>
      <p:ext uri="{BB962C8B-B14F-4D97-AF65-F5344CB8AC3E}">
        <p14:creationId xmlns:p14="http://schemas.microsoft.com/office/powerpoint/2010/main" val="3344862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800" b="1">
                <a:solidFill>
                  <a:srgbClr val="FCFCFC"/>
                </a:solidFill>
                <a:latin typeface="Arial"/>
              </a:rPr>
              <a:t>Jaksaminen ja viihtyminen seuran toiminnassa</a:t>
            </a:r>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r>
              <a:rPr lang="en-US" sz="1400" b="0">
                <a:solidFill>
                  <a:srgbClr val="FCFCFC"/>
                </a:solidFill>
                <a:latin typeface="Arial"/>
              </a:rPr>
              <a:t> </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3889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Seuran tapahtumat tukevat jaksamistani</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2031709099"/>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Minulla on hyvä mieli tapahtumien jälkeen</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868926988"/>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Omat tehtäväni seurassa ovat mielekkäitä</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259258190"/>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Tehtävieni määrä on sopiva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2686382189"/>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Koen, että tekemiselläni seurassa on merkitystä</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3747832881"/>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Saan keskustella itselleni tärkeistä asioista ja osaltani kehittää seuran toimintaa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2707063232"/>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Minulla on merkityksellisiä ihmissuhteita seurassa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515284313"/>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Ongelmatilanteissa tiedän, keneltä saan apua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4052275623"/>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212560"/>
        </a:solidFill>
        <a:effectLst/>
      </p:bgPr>
    </p:bg>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F5758BB0-EB3A-EE09-016B-FFE6D799E5BE}"/>
              </a:ext>
            </a:extLst>
          </p:cNvPr>
          <p:cNvSpPr>
            <a:spLocks noGrp="1"/>
          </p:cNvSpPr>
          <p:nvPr>
            <p:ph sz="quarter" idx="13"/>
          </p:nvPr>
        </p:nvSpPr>
        <p:spPr>
          <a:xfrm>
            <a:off x="767408" y="1089013"/>
            <a:ext cx="10972800" cy="4679974"/>
          </a:xfrm>
        </p:spPr>
        <p:txBody>
          <a:bodyPr>
            <a:normAutofit fontScale="77500" lnSpcReduction="20000"/>
          </a:bodyPr>
          <a:lstStyle/>
          <a:p>
            <a:pPr marL="0" indent="0">
              <a:buNone/>
            </a:pPr>
            <a:r>
              <a:rPr lang="fi-FI" dirty="0">
                <a:solidFill>
                  <a:schemeClr val="bg1"/>
                </a:solidFill>
              </a:rPr>
              <a:t>Sivut 5-10		Vastaajien taustakysymykset </a:t>
            </a:r>
          </a:p>
          <a:p>
            <a:pPr marL="0" indent="0">
              <a:buNone/>
            </a:pPr>
            <a:r>
              <a:rPr lang="fi-FI" dirty="0">
                <a:solidFill>
                  <a:schemeClr val="bg1"/>
                </a:solidFill>
              </a:rPr>
              <a:t>Sivut 11-20		Salibandyn pelaaminen</a:t>
            </a:r>
          </a:p>
          <a:p>
            <a:pPr marL="0" indent="0">
              <a:buNone/>
            </a:pPr>
            <a:r>
              <a:rPr lang="fi-FI" dirty="0">
                <a:solidFill>
                  <a:schemeClr val="bg1"/>
                </a:solidFill>
              </a:rPr>
              <a:t>Sivut 21-32		Jaksaminen ja viihtyminen seuran toiminnassa</a:t>
            </a:r>
          </a:p>
          <a:p>
            <a:pPr marL="0" indent="0">
              <a:buNone/>
            </a:pPr>
            <a:r>
              <a:rPr lang="fi-FI" dirty="0">
                <a:solidFill>
                  <a:schemeClr val="bg1"/>
                </a:solidFill>
              </a:rPr>
              <a:t>Sivut 33-45		Valmennus</a:t>
            </a:r>
          </a:p>
          <a:p>
            <a:pPr marL="0" indent="0">
              <a:buNone/>
            </a:pPr>
            <a:r>
              <a:rPr lang="fi-FI" dirty="0">
                <a:solidFill>
                  <a:schemeClr val="bg1"/>
                </a:solidFill>
              </a:rPr>
              <a:t>Sivut 46-57		Seuran johtaminen</a:t>
            </a:r>
          </a:p>
          <a:p>
            <a:pPr marL="0" indent="0">
              <a:buNone/>
            </a:pPr>
            <a:r>
              <a:rPr lang="fi-FI" dirty="0">
                <a:solidFill>
                  <a:schemeClr val="bg1"/>
                </a:solidFill>
              </a:rPr>
              <a:t>Sivut 58-69		Olosuhteet ja talous</a:t>
            </a:r>
          </a:p>
          <a:p>
            <a:pPr marL="0" indent="0">
              <a:buNone/>
            </a:pPr>
            <a:r>
              <a:rPr lang="fi-FI" dirty="0">
                <a:solidFill>
                  <a:schemeClr val="bg1"/>
                </a:solidFill>
              </a:rPr>
              <a:t>Sivut 70-80		Toimintaympäristö / Vastuullisuus</a:t>
            </a:r>
          </a:p>
          <a:p>
            <a:pPr marL="0" indent="0">
              <a:buNone/>
            </a:pPr>
            <a:r>
              <a:rPr lang="fi-FI" dirty="0">
                <a:solidFill>
                  <a:schemeClr val="bg1"/>
                </a:solidFill>
              </a:rPr>
              <a:t>Sivu 81		Osioiden kokonaiskeskiarvot</a:t>
            </a:r>
          </a:p>
          <a:p>
            <a:pPr marL="0" indent="0">
              <a:buNone/>
            </a:pPr>
            <a:r>
              <a:rPr lang="fi-FI" dirty="0">
                <a:solidFill>
                  <a:schemeClr val="bg1"/>
                </a:solidFill>
              </a:rPr>
              <a:t>Sivut 82-84		NPS: Suosittelisitko seuraamme ystävillesi?</a:t>
            </a:r>
          </a:p>
          <a:p>
            <a:pPr marL="0" indent="0">
              <a:buNone/>
            </a:pPr>
            <a:r>
              <a:rPr lang="fi-FI" dirty="0">
                <a:solidFill>
                  <a:schemeClr val="bg1"/>
                </a:solidFill>
              </a:rPr>
              <a:t>Sivut 85-87		Mikä seuramme toiminnassa on erityisen hyvää? </a:t>
            </a:r>
          </a:p>
          <a:p>
            <a:pPr marL="0" indent="0">
              <a:buNone/>
            </a:pPr>
            <a:r>
              <a:rPr lang="fi-FI" dirty="0">
                <a:solidFill>
                  <a:schemeClr val="bg1"/>
                </a:solidFill>
              </a:rPr>
              <a:t>Sivut 88		Miten seuramme toimintaa voisi/pitäisi mielestäsi parantaa?</a:t>
            </a:r>
          </a:p>
          <a:p>
            <a:pPr marL="0" indent="0">
              <a:buNone/>
            </a:pPr>
            <a:r>
              <a:rPr lang="fi-FI" dirty="0">
                <a:solidFill>
                  <a:schemeClr val="bg1"/>
                </a:solidFill>
              </a:rPr>
              <a:t>Sivu 89</a:t>
            </a:r>
            <a:r>
              <a:rPr lang="fi-FI" dirty="0">
                <a:solidFill>
                  <a:srgbClr val="C00000"/>
                </a:solidFill>
              </a:rPr>
              <a:t>	</a:t>
            </a:r>
            <a:r>
              <a:rPr lang="fi-FI" dirty="0">
                <a:solidFill>
                  <a:schemeClr val="bg1"/>
                </a:solidFill>
              </a:rPr>
              <a:t>	Kiitos ja yhteystiedot</a:t>
            </a:r>
          </a:p>
        </p:txBody>
      </p:sp>
    </p:spTree>
    <p:extLst>
      <p:ext uri="{BB962C8B-B14F-4D97-AF65-F5344CB8AC3E}">
        <p14:creationId xmlns:p14="http://schemas.microsoft.com/office/powerpoint/2010/main" val="679490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Koen, että saan tarvittaessa (riittävästi) tukea Salibandyliitolta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467745644"/>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Olen kiinnostunut jatkamaan nykyisessä roolissani/tehtävässäni</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4102434325"/>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9E98B492-B3DC-9A31-C1C3-84EBA096CFFF}"/>
              </a:ext>
            </a:extLst>
          </p:cNvPr>
          <p:cNvPicPr>
            <a:picLocks noChangeAspect="1"/>
          </p:cNvPicPr>
          <p:nvPr/>
        </p:nvPicPr>
        <p:blipFill>
          <a:blip r:embed="rId2"/>
          <a:stretch>
            <a:fillRect/>
          </a:stretch>
        </p:blipFill>
        <p:spPr>
          <a:xfrm>
            <a:off x="4553578" y="2746189"/>
            <a:ext cx="3084843" cy="1365622"/>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800" b="1">
                <a:solidFill>
                  <a:srgbClr val="FCFCFC"/>
                </a:solidFill>
                <a:latin typeface="Arial"/>
              </a:rPr>
              <a:t>Seuran valmennus</a:t>
            </a:r>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r>
              <a:rPr lang="en-US" sz="1400" b="0">
                <a:solidFill>
                  <a:srgbClr val="FCFCFC"/>
                </a:solidFill>
                <a:latin typeface="Arial"/>
              </a:rPr>
              <a:t> </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6689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800" b="1">
                <a:solidFill>
                  <a:srgbClr val="FCFCFC"/>
                </a:solidFill>
                <a:latin typeface="Arial"/>
              </a:rPr>
              <a:t>Seuran valmennus</a:t>
            </a:r>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r>
              <a:rPr lang="en-US" sz="1400" b="0">
                <a:solidFill>
                  <a:srgbClr val="FCFCFC"/>
                </a:solidFill>
                <a:latin typeface="Arial"/>
              </a:rPr>
              <a:t> </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33089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Valmentajille/ohjaajille on tarjolla riittävästi ja sopivaa koulutusta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257173892"/>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Seurassa on riittävästi valmentajia/ohjaajia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75679517"/>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 tarjoaa valmentajille/ohjaajille riittävästi tukea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2813433971"/>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Seurassa toimii sisäinen valmentajakoulutus tai valmentajien verkosto</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641426919"/>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Valmentajat/ohjaajat ovat osaavia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147919091"/>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9E98B492-B3DC-9A31-C1C3-84EBA096CFFF}"/>
              </a:ext>
            </a:extLst>
          </p:cNvPr>
          <p:cNvPicPr>
            <a:picLocks noChangeAspect="1"/>
          </p:cNvPicPr>
          <p:nvPr/>
        </p:nvPicPr>
        <p:blipFill>
          <a:blip r:embed="rId2"/>
          <a:stretch>
            <a:fillRect/>
          </a:stretch>
        </p:blipFill>
        <p:spPr>
          <a:xfrm>
            <a:off x="4553578" y="2746189"/>
            <a:ext cx="3084843" cy="1365622"/>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 ohjaa valmentajia/ohjaajia huomioimaan pelaajien yksilöllisiä tarpeita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913524986"/>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Pelaajat osallistuvat joukkueen toiminnan suunnitteluun</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3305169472"/>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Valmentajat/ohjaajat ovat koulutettuja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863312105"/>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Seuralla on yhtenäinen valmennuksen linja, joka auttaa valmentajia/ohjaajia valmennustehtävässä</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994707698"/>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Pelaajien mielipiteillä on merkitystä seuran ja joukkueen toiminnan suunnittelussa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3189728169"/>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9E98B492-B3DC-9A31-C1C3-84EBA096CFFF}"/>
              </a:ext>
            </a:extLst>
          </p:cNvPr>
          <p:cNvPicPr>
            <a:picLocks noChangeAspect="1"/>
          </p:cNvPicPr>
          <p:nvPr/>
        </p:nvPicPr>
        <p:blipFill>
          <a:blip r:embed="rId2"/>
          <a:stretch>
            <a:fillRect/>
          </a:stretch>
        </p:blipFill>
        <p:spPr>
          <a:xfrm>
            <a:off x="4553578" y="2746189"/>
            <a:ext cx="3084843" cy="1365622"/>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800" b="1">
                <a:solidFill>
                  <a:srgbClr val="FCFCFC"/>
                </a:solidFill>
                <a:latin typeface="Arial"/>
              </a:rPr>
              <a:t>Seuran johtaminen</a:t>
            </a:r>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r>
              <a:rPr lang="en-US" sz="1400" b="0">
                <a:solidFill>
                  <a:srgbClr val="FCFCFC"/>
                </a:solidFill>
                <a:latin typeface="Arial"/>
              </a:rPr>
              <a:t> </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55409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800" b="1">
                <a:solidFill>
                  <a:srgbClr val="FCFCFC"/>
                </a:solidFill>
                <a:latin typeface="Arial"/>
              </a:rPr>
              <a:t>Seuran johtaminen</a:t>
            </a:r>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r>
              <a:rPr lang="en-US" sz="1400" b="0">
                <a:solidFill>
                  <a:srgbClr val="FCFCFC"/>
                </a:solidFill>
                <a:latin typeface="Arial"/>
              </a:rPr>
              <a:t> </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76096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Seurassa on riittävästi henkilöitä tarvittaviin tehtäviin</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28946870"/>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Seurassa on ihmislähtöinen johtamistapa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2696777681"/>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fontScale="90000"/>
          </a:bodyPr>
          <a:lstStyle>
            <a:lvl1pPr algn="l">
              <a:defRPr/>
            </a:lvl1pPr>
          </a:lstStyle>
          <a:p>
            <a:r>
              <a:rPr lang="en-US"/>
              <a:t> </a:t>
            </a:r>
            <a:endParaRPr lang="fi-FI" dirty="0"/>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Alue</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Uusia seuratoimijoita pyydetään aktiivisesti mukaan</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3943810525"/>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Seuratoimijat perehdytetään tehtäviinsä</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469317492"/>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Seuratoimijoiden kanssa keskustellaan koulutushalukkuudesta ja -tarpeesta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113657786"/>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Seuratoimijoille tarjotaan tehtävään sopivaa koulutusta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349433112"/>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Seuratoimijat ovat osaavia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133961803"/>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fontScale="90000"/>
          </a:bodyPr>
          <a:lstStyle>
            <a:lvl1pPr algn="l">
              <a:defRPr/>
            </a:lvl1pPr>
          </a:lstStyle>
          <a:p>
            <a:r>
              <a:rPr lang="en-US" sz="2000" b="1">
                <a:solidFill>
                  <a:srgbClr val="FCFCFC"/>
                </a:solidFill>
                <a:latin typeface="Arial"/>
              </a:rPr>
              <a:t>Seurassa on yhdessä suunniteltu toimintatapa, miten toimitaan, kun seuratoimija tarvitsee tukea tehtäviensä hoitamiseen (erilaiset ongelmatilanteet, yllättävät haasteet omassa elämässä tmv.)</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056062843"/>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Seuran/salibandyn arvot näkyvät konkreettisesti toiminnassa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753670471"/>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9E98B492-B3DC-9A31-C1C3-84EBA096CFFF}"/>
              </a:ext>
            </a:extLst>
          </p:cNvPr>
          <p:cNvPicPr>
            <a:picLocks noChangeAspect="1"/>
          </p:cNvPicPr>
          <p:nvPr/>
        </p:nvPicPr>
        <p:blipFill>
          <a:blip r:embed="rId2"/>
          <a:stretch>
            <a:fillRect/>
          </a:stretch>
        </p:blipFill>
        <p:spPr>
          <a:xfrm>
            <a:off x="4553578" y="2746189"/>
            <a:ext cx="3084843" cy="1365622"/>
          </a:xfrm>
          <a:prstGeom prst="rect">
            <a:avLst/>
          </a:prstGeo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800" b="1">
                <a:solidFill>
                  <a:srgbClr val="FCFCFC"/>
                </a:solidFill>
                <a:latin typeface="Arial"/>
              </a:rPr>
              <a:t>Seuran olosuhteet ja talous</a:t>
            </a:r>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r>
              <a:rPr lang="en-US" sz="1400" b="0">
                <a:solidFill>
                  <a:srgbClr val="FCFCFC"/>
                </a:solidFill>
                <a:latin typeface="Arial"/>
              </a:rPr>
              <a:t> </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88656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800" b="1">
                <a:solidFill>
                  <a:srgbClr val="FCFCFC"/>
                </a:solidFill>
                <a:latin typeface="Arial"/>
              </a:rPr>
              <a:t>Seuran olosuhteet ja talous</a:t>
            </a:r>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r>
              <a:rPr lang="en-US" sz="1400" b="0">
                <a:solidFill>
                  <a:srgbClr val="FCFCFC"/>
                </a:solidFill>
                <a:latin typeface="Arial"/>
              </a:rPr>
              <a:t> </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9816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fontScale="90000"/>
          </a:bodyPr>
          <a:lstStyle>
            <a:lvl1pPr algn="l">
              <a:defRPr/>
            </a:lvl1pPr>
          </a:lstStyle>
          <a:p>
            <a:r>
              <a:rPr lang="en-US"/>
              <a:t> </a:t>
            </a:r>
            <a:endParaRPr lang="fi-FI" dirty="0"/>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Vastaajan rooli</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Harjoituksiin käytössä olevia tiloja on tarpeeksi</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876680532"/>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Otteluissa käytettävät tilat ovat riittävät toimintamme taso huomioiden</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613642061"/>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Otteluihin käytettävät tilat ovat turvallisia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2745481993"/>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Olosuhteet mahdollistavat toimintamme kehittämisen</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4066728834"/>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Harrastuksen kustannukset ovat linjassa toimintamme tason kanssa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551522772"/>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Seuran talous on tasapainossa (ei mittavia tappioita tai ylijäämää edellisessä tilinpäätöksessä)</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202408472"/>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Seurassa käytetään sähköisiä talouden hallinnan työvälineitä</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704982231"/>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Seuran talous on ajan tasalla (tiedämme miten tulot ja menot ovat toteutuneet)</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2058281164"/>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Seurassa on keskitetty talousjärjestelmä (yksi pankkitili)</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697726589"/>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Olemme aktiivinen toimija alueellamme/paikkakunnallamme</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219525037"/>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fontScale="90000"/>
          </a:bodyPr>
          <a:lstStyle>
            <a:lvl1pPr algn="l">
              <a:defRPr/>
            </a:lvl1pPr>
          </a:lstStyle>
          <a:p>
            <a:r>
              <a:rPr lang="en-US"/>
              <a:t> </a:t>
            </a:r>
            <a:endParaRPr lang="fi-FI" dirty="0"/>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Sukupuoli</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9E98B492-B3DC-9A31-C1C3-84EBA096CFFF}"/>
              </a:ext>
            </a:extLst>
          </p:cNvPr>
          <p:cNvPicPr>
            <a:picLocks noChangeAspect="1"/>
          </p:cNvPicPr>
          <p:nvPr/>
        </p:nvPicPr>
        <p:blipFill>
          <a:blip r:embed="rId2"/>
          <a:stretch>
            <a:fillRect/>
          </a:stretch>
        </p:blipFill>
        <p:spPr>
          <a:xfrm>
            <a:off x="4553578" y="2746189"/>
            <a:ext cx="3084843" cy="1365622"/>
          </a:xfrm>
          <a:prstGeom prst="rect">
            <a:avLst/>
          </a:prstGeom>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800" b="1">
                <a:solidFill>
                  <a:srgbClr val="FCFCFC"/>
                </a:solidFill>
                <a:latin typeface="Arial"/>
              </a:rPr>
              <a:t>Seuran toimintaympäristö / Vastuullisuus</a:t>
            </a:r>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r>
              <a:rPr lang="en-US" sz="1400" b="0">
                <a:solidFill>
                  <a:srgbClr val="FCFCFC"/>
                </a:solidFill>
                <a:latin typeface="Arial"/>
              </a:rPr>
              <a:t> </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5818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800" b="1">
                <a:solidFill>
                  <a:srgbClr val="FCFCFC"/>
                </a:solidFill>
                <a:latin typeface="Arial"/>
              </a:rPr>
              <a:t>Seuran toimintaympäristö / Vastuullisuus</a:t>
            </a:r>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r>
              <a:rPr lang="en-US" sz="1400" b="0">
                <a:solidFill>
                  <a:srgbClr val="FCFCFC"/>
                </a:solidFill>
                <a:latin typeface="Arial"/>
              </a:rPr>
              <a:t> </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87256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Seurassa on huomioitu kiusaamisen ja epäasiallisen käytöksen ehkäisyä tukevat toimintatavat</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610442480"/>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Seurassa on kokemusta kiusaamiseen ja epäasialliseen käytökseen puuttumisesta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3520837196"/>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Seurassa kierrätetään varusteita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3729606286"/>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Seurassa suositaan kimppakyytejä ja pidemmillä matkoilla kuljetaan yhdessä bussilla</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401622786"/>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fontScale="97498"/>
          </a:bodyPr>
          <a:lstStyle>
            <a:lvl1pPr algn="l">
              <a:defRPr/>
            </a:lvl1pPr>
          </a:lstStyle>
          <a:p>
            <a:r>
              <a:rPr lang="en-US" sz="2000" b="1">
                <a:solidFill>
                  <a:srgbClr val="FCFCFC"/>
                </a:solidFill>
                <a:latin typeface="Arial"/>
              </a:rPr>
              <a:t>Teemme seurapromootioita (esim. some, kouluvierailut, tapahtumat, messut) saadaksemme uusia pelaajia ja toimihenkilöitä mukaan toimintaan</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2791425069"/>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Seuran toimintaan on helppo tulla mukaan</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3579730096"/>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000" b="1">
                <a:solidFill>
                  <a:srgbClr val="FCFCFC"/>
                </a:solidFill>
                <a:latin typeface="Arial"/>
              </a:rPr>
              <a:t>Seurassa on määritelty toimintatapa, miten uudet toimijat/pelaajat vastaanotetaan toimintaan</a:t>
            </a:r>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(1 = Täysin eri mieltä, 4 = Täysin samaa mieltä)</a:t>
            </a:r>
          </a:p>
        </p:txBody>
      </p:sp>
      <p:graphicFrame>
        <p:nvGraphicFramePr>
          <p:cNvPr id="8" name="Chart"/>
          <p:cNvGraphicFramePr>
            <a:graphicFrameLocks noGrp="1"/>
          </p:cNvGraphicFramePr>
          <p:nvPr>
            <p:extLst>
              <p:ext uri="{D42A27DB-BD31-4B8C-83A1-F6EECF244321}">
                <p14:modId xmlns:p14="http://schemas.microsoft.com/office/powerpoint/2010/main" val="180423972"/>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fontScale="90000"/>
          </a:bodyPr>
          <a:lstStyle>
            <a:lvl1pPr algn="l">
              <a:defRPr/>
            </a:lvl1pPr>
          </a:lstStyle>
          <a:p>
            <a:r>
              <a:rPr lang="en-US"/>
              <a:t> </a:t>
            </a:r>
            <a:endParaRPr lang="fi-FI" dirty="0"/>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Ikä</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9E98B492-B3DC-9A31-C1C3-84EBA096CFFF}"/>
              </a:ext>
            </a:extLst>
          </p:cNvPr>
          <p:cNvPicPr>
            <a:picLocks noChangeAspect="1"/>
          </p:cNvPicPr>
          <p:nvPr/>
        </p:nvPicPr>
        <p:blipFill>
          <a:blip r:embed="rId2"/>
          <a:stretch>
            <a:fillRect/>
          </a:stretch>
        </p:blipFill>
        <p:spPr>
          <a:xfrm>
            <a:off x="4553578" y="2746189"/>
            <a:ext cx="3084843" cy="1365622"/>
          </a:xfrm>
          <a:prstGeom prst="rect">
            <a:avLst/>
          </a:prstGeom>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800" b="1">
                <a:solidFill>
                  <a:srgbClr val="FCFCFC"/>
                </a:solidFill>
                <a:latin typeface="Arial"/>
              </a:rPr>
              <a:t>Kokonaiskeskiarvot</a:t>
            </a:r>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r>
              <a:rPr lang="en-US" sz="1400" b="0">
                <a:solidFill>
                  <a:srgbClr val="FCFCFC"/>
                </a:solidFill>
                <a:latin typeface="Arial"/>
              </a:rPr>
              <a:t> </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fontScale="90000"/>
          </a:bodyPr>
          <a:lstStyle>
            <a:lvl1pPr algn="l">
              <a:defRPr/>
            </a:lvl1pPr>
          </a:lstStyle>
          <a:p>
            <a:r>
              <a:rPr lang="en-US"/>
              <a:t> </a:t>
            </a:r>
            <a:endParaRPr lang="fi-FI" dirty="0"/>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Suosittelisitko seuraamme ystävillesi?</a:t>
            </a:r>
          </a:p>
        </p:txBody>
      </p:sp>
      <p:graphicFrame>
        <p:nvGraphicFramePr>
          <p:cNvPr id="8" name="Chart"/>
          <p:cNvGraphicFramePr>
            <a:graphicFrameLocks noGrp="1"/>
          </p:cNvGraphicFramePr>
          <p:nvPr>
            <p:extLst>
              <p:ext uri="{D42A27DB-BD31-4B8C-83A1-F6EECF244321}">
                <p14:modId xmlns:p14="http://schemas.microsoft.com/office/powerpoint/2010/main" val="1343254851"/>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fontScale="90000"/>
          </a:bodyPr>
          <a:lstStyle>
            <a:lvl1pPr algn="l">
              <a:defRPr/>
            </a:lvl1pPr>
          </a:lstStyle>
          <a:p>
            <a:r>
              <a:rPr lang="en-US"/>
              <a:t> </a:t>
            </a:r>
            <a:endParaRPr lang="fi-FI" dirty="0"/>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Suosittelisitko seuraamme ystävillesi?</a:t>
            </a:r>
          </a:p>
        </p:txBody>
      </p:sp>
      <p:graphicFrame>
        <p:nvGraphicFramePr>
          <p:cNvPr id="8" name="Chart"/>
          <p:cNvGraphicFramePr>
            <a:graphicFrameLocks noGrp="1"/>
          </p:cNvGraphicFramePr>
          <p:nvPr>
            <p:extLst>
              <p:ext uri="{D42A27DB-BD31-4B8C-83A1-F6EECF244321}">
                <p14:modId xmlns:p14="http://schemas.microsoft.com/office/powerpoint/2010/main" val="1983299556"/>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a:bodyPr>
          <a:lstStyle>
            <a:lvl1pPr algn="l">
              <a:defRPr/>
            </a:lvl1pPr>
          </a:lstStyle>
          <a:p>
            <a:r>
              <a:rPr lang="en-US" sz="2800" b="1">
                <a:solidFill>
                  <a:srgbClr val="FCFCFC"/>
                </a:solidFill>
                <a:latin typeface="Arial"/>
              </a:rPr>
              <a:t> </a:t>
            </a:r>
          </a:p>
        </p:txBody>
      </p:sp>
      <p:sp>
        <p:nvSpPr>
          <p:cNvPr id="7" name="Text"/>
          <p:cNvSpPr>
            <a:spLocks noGrp="1"/>
          </p:cNvSpPr>
          <p:nvPr>
            <p:ph type="body" sz="quarter" idx="13"/>
          </p:nvPr>
        </p:nvSpPr>
        <p:spPr>
          <a:xfrm>
            <a:off x="609600" y="1125537"/>
            <a:ext cx="10972800" cy="540000"/>
          </a:xfrm>
        </p:spPr>
        <p:txBody>
          <a:bodyPr/>
          <a:lstStyle>
            <a:lvl1pPr marL="0" indent="0" algn="l">
              <a:buNone/>
              <a:defRPr baseline="0"/>
            </a:lvl1pPr>
          </a:lstStyle>
          <a:p>
            <a:r>
              <a:rPr lang="en-US" sz="1400" b="0">
                <a:solidFill>
                  <a:srgbClr val="FCFCFC"/>
                </a:solidFill>
                <a:latin typeface="Arial"/>
              </a:rPr>
              <a:t> </a:t>
            </a:r>
          </a:p>
        </p:txBody>
      </p:sp>
      <p:graphicFrame>
        <p:nvGraphicFramePr>
          <p:cNvPr id="8" name="Chart"/>
          <p:cNvGraphicFramePr>
            <a:graphicFrameLocks noGrp="1"/>
          </p:cNvGraphicFramePr>
          <p:nvPr>
            <p:extLst>
              <p:ext uri="{D42A27DB-BD31-4B8C-83A1-F6EECF244321}">
                <p14:modId xmlns:p14="http://schemas.microsoft.com/office/powerpoint/2010/main" val="2510996266"/>
              </p:ext>
            </p:extLst>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609600" y="332656"/>
            <a:ext cx="10972800" cy="1143000"/>
          </a:xfrm>
        </p:spPr>
        <p:txBody>
          <a:bodyPr>
            <a:normAutofit/>
          </a:bodyPr>
          <a:lstStyle>
            <a:lvl1pPr algn="l">
              <a:defRPr/>
            </a:lvl1pPr>
          </a:lstStyle>
          <a:p>
            <a:r>
              <a:rPr lang="en-US" sz="2000" b="1">
                <a:solidFill>
                  <a:srgbClr val="FCFCFC"/>
                </a:solidFill>
                <a:latin typeface="Arial"/>
              </a:rPr>
              <a:t>Mikä seuramme toiminnassa on erityisen hyvää? (FB Factor 39)</a:t>
            </a:r>
          </a:p>
        </p:txBody>
      </p:sp>
      <p:sp>
        <p:nvSpPr>
          <p:cNvPr id="8" name="Content"/>
          <p:cNvSpPr>
            <a:spLocks noGrp="1"/>
          </p:cNvSpPr>
          <p:nvPr>
            <p:ph sz="quarter" idx="13"/>
          </p:nvPr>
        </p:nvSpPr>
        <p:spPr>
          <a:xfrm>
            <a:off x="609600" y="1557338"/>
            <a:ext cx="10972800" cy="4679974"/>
          </a:xfrm>
        </p:spPr>
        <p:txBody>
          <a:bodyPr>
            <a:normAutofit fontScale="90000" lnSpcReduction="20000"/>
          </a:bodyPr>
          <a:lstStyle>
            <a:lvl1pPr marL="457200" indent="-457200" algn="l">
              <a:buFont typeface="Arial" pitchFamily="34" charset="0"/>
              <a:buChar char="•"/>
              <a:defRPr/>
            </a:lvl1pPr>
            <a:lvl2pPr marL="457200" indent="0">
              <a:buNone/>
              <a:defRPr/>
            </a:lvl2pPr>
          </a:lstStyle>
          <a:p>
            <a:r>
              <a:rPr lang="en-US" sz="1400" b="0">
                <a:solidFill>
                  <a:srgbClr val="FCFCFC"/>
                </a:solidFill>
                <a:latin typeface="Arial"/>
              </a:rPr>
              <a:t>Kaikki</a:t>
            </a:r>
          </a:p>
          <a:p>
            <a:pPr>
              <a:spcBef>
                <a:spcPct val="90000"/>
              </a:spcBef>
            </a:pPr>
            <a:r>
              <a:rPr lang="en-US" sz="1400" b="0">
                <a:solidFill>
                  <a:srgbClr val="FCFCFC"/>
                </a:solidFill>
                <a:latin typeface="Arial"/>
              </a:rPr>
              <a:t>Yhdessätekeminen. Hyvä meininki harkoissa vaikka olisikin paikalla 5 ihmistä.</a:t>
            </a:r>
          </a:p>
          <a:p>
            <a:pPr>
              <a:spcBef>
                <a:spcPct val="90000"/>
              </a:spcBef>
            </a:pPr>
            <a:r>
              <a:rPr lang="en-US" sz="1400" b="0">
                <a:solidFill>
                  <a:srgbClr val="FCFCFC"/>
                </a:solidFill>
                <a:latin typeface="Arial"/>
              </a:rPr>
              <a:t>Toimiva organisaatio. Seuratyöntekijä Markus toimii loistavasti seuran eteen, ISOT kiitokset siitä Markukselle.</a:t>
            </a:r>
          </a:p>
          <a:p>
            <a:pPr>
              <a:spcBef>
                <a:spcPct val="90000"/>
              </a:spcBef>
            </a:pPr>
            <a:r>
              <a:rPr lang="en-US" sz="1400" b="0">
                <a:solidFill>
                  <a:srgbClr val="FCFCFC"/>
                </a:solidFill>
                <a:latin typeface="Arial"/>
              </a:rPr>
              <a:t>Yhteishenki.</a:t>
            </a:r>
          </a:p>
          <a:p>
            <a:pPr>
              <a:spcBef>
                <a:spcPct val="90000"/>
              </a:spcBef>
            </a:pPr>
            <a:r>
              <a:rPr lang="en-US" sz="1400" b="0">
                <a:solidFill>
                  <a:srgbClr val="FCFCFC"/>
                </a:solidFill>
                <a:latin typeface="Arial"/>
              </a:rPr>
              <a:t>Helppo ja mukava tulla</a:t>
            </a:r>
          </a:p>
          <a:p>
            <a:pPr>
              <a:spcBef>
                <a:spcPct val="90000"/>
              </a:spcBef>
            </a:pPr>
            <a:r>
              <a:rPr lang="en-US" sz="1400" b="0">
                <a:solidFill>
                  <a:srgbClr val="FCFCFC"/>
                </a:solidFill>
                <a:latin typeface="Arial"/>
              </a:rPr>
              <a:t>Valmennus ja huolto on osaavaa ja ottaa pelaajien tarpeet hyvin huomioon.</a:t>
            </a:r>
          </a:p>
          <a:p>
            <a:pPr>
              <a:spcBef>
                <a:spcPct val="90000"/>
              </a:spcBef>
            </a:pPr>
            <a:r>
              <a:rPr lang="en-US" sz="1400" b="0">
                <a:solidFill>
                  <a:srgbClr val="FCFCFC"/>
                </a:solidFill>
                <a:latin typeface="Arial"/>
              </a:rPr>
              <a:t>Joukkuehenki ja joukkuepeli</a:t>
            </a:r>
          </a:p>
          <a:p>
            <a:pPr>
              <a:spcBef>
                <a:spcPct val="90000"/>
              </a:spcBef>
            </a:pPr>
            <a:r>
              <a:rPr lang="en-US" sz="1400" b="0">
                <a:solidFill>
                  <a:srgbClr val="FCFCFC"/>
                </a:solidFill>
                <a:latin typeface="Arial"/>
              </a:rPr>
              <a:t>Yhteisöllisyys ja seuratyöntekijöiden motivaatio</a:t>
            </a:r>
          </a:p>
          <a:p>
            <a:pPr>
              <a:spcBef>
                <a:spcPct val="90000"/>
              </a:spcBef>
            </a:pPr>
            <a:r>
              <a:rPr lang="en-US" sz="1400" b="0">
                <a:solidFill>
                  <a:srgbClr val="FCFCFC"/>
                </a:solidFill>
                <a:latin typeface="Arial"/>
              </a:rPr>
              <a:t>Seura on kivan kokoinen ja moni tietää toisensa</a:t>
            </a:r>
          </a:p>
          <a:p>
            <a:pPr>
              <a:spcBef>
                <a:spcPct val="90000"/>
              </a:spcBef>
            </a:pPr>
            <a:r>
              <a:rPr lang="en-US" sz="1400" b="0">
                <a:solidFill>
                  <a:srgbClr val="FCFCFC"/>
                </a:solidFill>
                <a:latin typeface="Arial"/>
              </a:rPr>
              <a:t>Hyvä tunnelma ja yhteishenki. Tasapuolinen peluuttaminen.</a:t>
            </a:r>
          </a:p>
          <a:p>
            <a:pPr>
              <a:spcBef>
                <a:spcPct val="90000"/>
              </a:spcBef>
            </a:pPr>
            <a:r>
              <a:rPr lang="en-US" sz="1400" b="0">
                <a:solidFill>
                  <a:srgbClr val="FCFCFC"/>
                </a:solidFill>
                <a:latin typeface="Arial"/>
              </a:rPr>
              <a:t>joukkuekaverit</a:t>
            </a:r>
          </a:p>
          <a:p>
            <a:pPr>
              <a:spcBef>
                <a:spcPct val="90000"/>
              </a:spcBef>
            </a:pPr>
            <a:r>
              <a:rPr lang="en-US" sz="1400" b="0">
                <a:solidFill>
                  <a:srgbClr val="FCFCFC"/>
                </a:solidFill>
                <a:latin typeface="Arial"/>
              </a:rPr>
              <a:t>Pelireissut</a:t>
            </a:r>
          </a:p>
          <a:p>
            <a:pPr>
              <a:spcBef>
                <a:spcPct val="90000"/>
              </a:spcBef>
            </a:pPr>
            <a:r>
              <a:rPr lang="en-US" sz="1400" b="0">
                <a:solidFill>
                  <a:srgbClr val="FCFCFC"/>
                </a:solidFill>
                <a:latin typeface="Arial"/>
              </a:rPr>
              <a:t>Joukkuehenki</a:t>
            </a:r>
          </a:p>
          <a:p>
            <a:pPr>
              <a:spcBef>
                <a:spcPct val="90000"/>
              </a:spcBef>
            </a:pPr>
            <a:r>
              <a:rPr lang="en-US" sz="1400" b="0">
                <a:solidFill>
                  <a:srgbClr val="FCFCFC"/>
                </a:solidFill>
                <a:latin typeface="Arial"/>
              </a:rPr>
              <a:t>Toiminta keskittyy tyttö salibandyyn ja koulujen liikuntakerhojen vetämiseen.</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609600" y="332656"/>
            <a:ext cx="10972800" cy="1143000"/>
          </a:xfrm>
        </p:spPr>
        <p:txBody>
          <a:bodyPr>
            <a:normAutofit/>
          </a:bodyPr>
          <a:lstStyle>
            <a:lvl1pPr algn="l">
              <a:defRPr/>
            </a:lvl1pPr>
          </a:lstStyle>
          <a:p>
            <a:r>
              <a:rPr lang="en-US" sz="2000" b="1">
                <a:solidFill>
                  <a:srgbClr val="FCFCFC"/>
                </a:solidFill>
                <a:latin typeface="Arial"/>
              </a:rPr>
              <a:t>Mikä seuramme toiminnassa on erityisen hyvää? (FB Factor 39)</a:t>
            </a:r>
          </a:p>
        </p:txBody>
      </p:sp>
      <p:sp>
        <p:nvSpPr>
          <p:cNvPr id="8" name="Content"/>
          <p:cNvSpPr>
            <a:spLocks noGrp="1"/>
          </p:cNvSpPr>
          <p:nvPr>
            <p:ph sz="quarter" idx="13"/>
          </p:nvPr>
        </p:nvSpPr>
        <p:spPr>
          <a:xfrm>
            <a:off x="609600" y="1557338"/>
            <a:ext cx="109728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FCFCFC"/>
                </a:solidFill>
                <a:latin typeface="Arial"/>
              </a:rPr>
              <a:t>Junioritoiminta on erittäin laadukasta ja asiat tehdään viimeisen päälle. Jos olisin vastannut kysymyksiin esim. Junioripelaajan näkökulmasta, vastaukseni olisivat varmasti antaneet paljon positiivisemman kuvan toiminnasta.</a:t>
            </a:r>
          </a:p>
          <a:p>
            <a:pPr>
              <a:spcBef>
                <a:spcPct val="90000"/>
              </a:spcBef>
            </a:pPr>
            <a:r>
              <a:rPr lang="en-US" sz="1400" b="0">
                <a:solidFill>
                  <a:srgbClr val="FCFCFC"/>
                </a:solidFill>
                <a:latin typeface="Arial"/>
              </a:rPr>
              <a:t>Seuran aktiivisuus ja organisointikyky asioissa vähällä henkilömäärällä on tällä hetkellä ylivoimainen Savo - Karjala-alueella</a:t>
            </a:r>
          </a:p>
          <a:p>
            <a:pPr>
              <a:spcBef>
                <a:spcPct val="90000"/>
              </a:spcBef>
            </a:pPr>
            <a:r>
              <a:rPr lang="en-US" sz="1400" b="0">
                <a:solidFill>
                  <a:srgbClr val="FCFCFC"/>
                </a:solidFill>
                <a:latin typeface="Arial"/>
              </a:rPr>
              <a:t>Joukkuehenki</a:t>
            </a:r>
          </a:p>
          <a:p>
            <a:pPr>
              <a:spcBef>
                <a:spcPct val="90000"/>
              </a:spcBef>
            </a:pPr>
            <a:r>
              <a:rPr lang="en-US" sz="1400" b="0">
                <a:solidFill>
                  <a:srgbClr val="FCFCFC"/>
                </a:solidFill>
                <a:latin typeface="Arial"/>
              </a:rPr>
              <a:t>Voit kertoa seuran perustajalle kaikken ja hän selvittää asian ja on takaisin päin yhteydessä.</a:t>
            </a:r>
          </a:p>
          <a:p>
            <a:pPr>
              <a:spcBef>
                <a:spcPct val="90000"/>
              </a:spcBef>
            </a:pPr>
            <a:r>
              <a:rPr lang="en-US" sz="1400" b="0">
                <a:solidFill>
                  <a:srgbClr val="FCFCFC"/>
                </a:solidFill>
                <a:latin typeface="Arial"/>
              </a:rPr>
              <a:t>Harrastesählyn hinta ja valmennus. Kaikki loistavasti järjestetty.</a:t>
            </a:r>
          </a:p>
          <a:p>
            <a:pPr>
              <a:spcBef>
                <a:spcPct val="90000"/>
              </a:spcBef>
            </a:pPr>
            <a:r>
              <a:rPr lang="en-US" sz="1400" b="0">
                <a:solidFill>
                  <a:srgbClr val="FCFCFC"/>
                </a:solidFill>
                <a:latin typeface="Arial"/>
              </a:rPr>
              <a:t>Menestyminen</a:t>
            </a:r>
          </a:p>
          <a:p>
            <a:pPr>
              <a:spcBef>
                <a:spcPct val="90000"/>
              </a:spcBef>
            </a:pPr>
            <a:r>
              <a:rPr lang="en-US" sz="1400" b="0">
                <a:solidFill>
                  <a:srgbClr val="FCFCFC"/>
                </a:solidFill>
                <a:latin typeface="Arial"/>
              </a:rPr>
              <a:t>On myös sähly kerhoja kakki ei tähtää huipulle ??</a:t>
            </a:r>
          </a:p>
          <a:p>
            <a:pPr>
              <a:spcBef>
                <a:spcPct val="90000"/>
              </a:spcBef>
            </a:pPr>
            <a:r>
              <a:rPr lang="en-US" sz="1400" b="0">
                <a:solidFill>
                  <a:srgbClr val="FCFCFC"/>
                </a:solidFill>
                <a:latin typeface="Arial"/>
              </a:rPr>
              <a:t>Hyvä Porukka</a:t>
            </a:r>
          </a:p>
          <a:p>
            <a:pPr>
              <a:spcBef>
                <a:spcPct val="90000"/>
              </a:spcBef>
            </a:pPr>
            <a:r>
              <a:rPr lang="en-US" sz="1400" b="0">
                <a:solidFill>
                  <a:srgbClr val="FCFCFC"/>
                </a:solidFill>
                <a:latin typeface="Arial"/>
              </a:rPr>
              <a:t>Yhteistyö, talkoot.</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609600" y="332656"/>
            <a:ext cx="10972800" cy="1143000"/>
          </a:xfrm>
        </p:spPr>
        <p:txBody>
          <a:bodyPr>
            <a:normAutofit/>
          </a:bodyPr>
          <a:lstStyle>
            <a:lvl1pPr algn="l">
              <a:defRPr/>
            </a:lvl1pPr>
          </a:lstStyle>
          <a:p>
            <a:r>
              <a:rPr lang="en-US" sz="2000" b="1">
                <a:solidFill>
                  <a:srgbClr val="FCFCFC"/>
                </a:solidFill>
                <a:latin typeface="Arial"/>
              </a:rPr>
              <a:t>Miten seuramme toimintaa voisi/pitäisi mielestäsi parantaa? (FB Factor 39)</a:t>
            </a:r>
          </a:p>
        </p:txBody>
      </p:sp>
      <p:sp>
        <p:nvSpPr>
          <p:cNvPr id="8" name="Content"/>
          <p:cNvSpPr>
            <a:spLocks noGrp="1"/>
          </p:cNvSpPr>
          <p:nvPr>
            <p:ph sz="quarter" idx="13"/>
          </p:nvPr>
        </p:nvSpPr>
        <p:spPr>
          <a:xfrm>
            <a:off x="609600" y="1557338"/>
            <a:ext cx="10972800" cy="4679974"/>
          </a:xfrm>
        </p:spPr>
        <p:txBody>
          <a:bodyPr>
            <a:normAutofit fontScale="94097"/>
          </a:bodyPr>
          <a:lstStyle>
            <a:lvl1pPr marL="457200" indent="-457200" algn="l">
              <a:buFont typeface="Arial" pitchFamily="34" charset="0"/>
              <a:buChar char="•"/>
              <a:defRPr/>
            </a:lvl1pPr>
            <a:lvl2pPr marL="457200" indent="0">
              <a:buNone/>
              <a:defRPr/>
            </a:lvl2pPr>
          </a:lstStyle>
          <a:p>
            <a:r>
              <a:rPr lang="en-US" sz="1400" b="0">
                <a:solidFill>
                  <a:srgbClr val="FCFCFC"/>
                </a:solidFill>
                <a:latin typeface="Arial"/>
              </a:rPr>
              <a:t>Naisten fliigaan joskus</a:t>
            </a:r>
          </a:p>
          <a:p>
            <a:pPr>
              <a:spcBef>
                <a:spcPct val="90000"/>
              </a:spcBef>
            </a:pPr>
            <a:r>
              <a:rPr lang="en-US" sz="1400" b="0">
                <a:solidFill>
                  <a:srgbClr val="FCFCFC"/>
                </a:solidFill>
                <a:latin typeface="Arial"/>
              </a:rPr>
              <a:t>Aikuisjoukkueisiin enemmän panostusta</a:t>
            </a:r>
          </a:p>
          <a:p>
            <a:pPr>
              <a:spcBef>
                <a:spcPct val="90000"/>
              </a:spcBef>
            </a:pPr>
            <a:r>
              <a:rPr lang="en-US" sz="1400" b="0">
                <a:solidFill>
                  <a:srgbClr val="FCFCFC"/>
                </a:solidFill>
                <a:latin typeface="Arial"/>
              </a:rPr>
              <a:t>Kausimaksut ovat aika kalliita, ja talkoolaisia on aika vähän, jotta saataisiin kausimaksua alemmaksi.</a:t>
            </a:r>
          </a:p>
          <a:p>
            <a:pPr>
              <a:spcBef>
                <a:spcPct val="90000"/>
              </a:spcBef>
            </a:pPr>
            <a:r>
              <a:rPr lang="en-US" sz="1400" b="0">
                <a:solidFill>
                  <a:srgbClr val="FCFCFC"/>
                </a:solidFill>
                <a:latin typeface="Arial"/>
              </a:rPr>
              <a:t>-</a:t>
            </a:r>
          </a:p>
          <a:p>
            <a:pPr>
              <a:spcBef>
                <a:spcPct val="90000"/>
              </a:spcBef>
            </a:pPr>
            <a:r>
              <a:rPr lang="en-US" sz="1400" b="0">
                <a:solidFill>
                  <a:srgbClr val="FCFCFC"/>
                </a:solidFill>
                <a:latin typeface="Arial"/>
              </a:rPr>
              <a:t>-</a:t>
            </a:r>
          </a:p>
          <a:p>
            <a:pPr>
              <a:spcBef>
                <a:spcPct val="90000"/>
              </a:spcBef>
            </a:pPr>
            <a:r>
              <a:rPr lang="en-US" sz="1400" b="0">
                <a:solidFill>
                  <a:srgbClr val="FCFCFC"/>
                </a:solidFill>
                <a:latin typeface="Arial"/>
              </a:rPr>
              <a:t>Seura pitäisi enemmän T8-T18 tyttöjen yhteisiä tapahtumia yms</a:t>
            </a:r>
          </a:p>
          <a:p>
            <a:pPr>
              <a:spcBef>
                <a:spcPct val="90000"/>
              </a:spcBef>
            </a:pPr>
            <a:r>
              <a:rPr lang="en-US" sz="1400" b="0">
                <a:solidFill>
                  <a:srgbClr val="FCFCFC"/>
                </a:solidFill>
                <a:latin typeface="Arial"/>
              </a:rPr>
              <a:t>entiiä</a:t>
            </a:r>
          </a:p>
          <a:p>
            <a:pPr>
              <a:spcBef>
                <a:spcPct val="90000"/>
              </a:spcBef>
            </a:pPr>
            <a:r>
              <a:rPr lang="en-US" sz="1400" b="0">
                <a:solidFill>
                  <a:srgbClr val="FCFCFC"/>
                </a:solidFill>
                <a:latin typeface="Arial"/>
              </a:rPr>
              <a:t>Päätökset ja toiminta ja talouden suunnittelu eivät saisi olla yhden ihmisen päätösten varassa.</a:t>
            </a:r>
          </a:p>
          <a:p>
            <a:pPr>
              <a:spcBef>
                <a:spcPct val="90000"/>
              </a:spcBef>
            </a:pPr>
            <a:r>
              <a:rPr lang="en-US" sz="1400" b="0">
                <a:solidFill>
                  <a:srgbClr val="FCFCFC"/>
                </a:solidFill>
                <a:latin typeface="Arial"/>
              </a:rPr>
              <a:t>Edustusjoukkueen toiminta joukkuetasolla aivan retuperällä. Seura kyllä tarjoaa puitteet kohdilleen, mutta siihen se sitten jää. Valmennus osaamatonta, pelaajat siksi sitoutumattomia, ja heidän välillään ei oikein minkäänlaista kommunikointia, joten kokisin että tähän olisi ollut hyvä puuttua seurankin toimesta, sillä toiminta ei mielestäni vastaa muuten seuran kriteerejä.</a:t>
            </a:r>
          </a:p>
          <a:p>
            <a:pPr>
              <a:spcBef>
                <a:spcPct val="90000"/>
              </a:spcBef>
            </a:pPr>
            <a:r>
              <a:rPr lang="en-US" sz="1400" b="0">
                <a:solidFill>
                  <a:srgbClr val="FCFCFC"/>
                </a:solidFill>
                <a:latin typeface="Arial"/>
              </a:rPr>
              <a:t>Enemmän tiukkuutta ohjaajille.</a:t>
            </a:r>
          </a:p>
          <a:p>
            <a:pPr>
              <a:spcBef>
                <a:spcPct val="90000"/>
              </a:spcBef>
            </a:pPr>
            <a:r>
              <a:rPr lang="en-US" sz="1400" b="0">
                <a:solidFill>
                  <a:srgbClr val="FCFCFC"/>
                </a:solidFill>
                <a:latin typeface="Arial"/>
              </a:rPr>
              <a:t>Kaikkia pitäisi kohdella tasa-arvoisesti</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609600" y="332656"/>
            <a:ext cx="10972800" cy="1143000"/>
          </a:xfrm>
        </p:spPr>
        <p:txBody>
          <a:bodyPr>
            <a:normAutofit/>
          </a:bodyPr>
          <a:lstStyle>
            <a:lvl1pPr algn="l">
              <a:defRPr/>
            </a:lvl1pPr>
          </a:lstStyle>
          <a:p>
            <a:r>
              <a:rPr lang="en-US" sz="2000" b="1" dirty="0" err="1">
                <a:solidFill>
                  <a:srgbClr val="FCFCFC"/>
                </a:solidFill>
                <a:latin typeface="Arial"/>
              </a:rPr>
              <a:t>Miten</a:t>
            </a:r>
            <a:r>
              <a:rPr lang="en-US" sz="2000" b="1" dirty="0">
                <a:solidFill>
                  <a:srgbClr val="FCFCFC"/>
                </a:solidFill>
                <a:latin typeface="Arial"/>
              </a:rPr>
              <a:t> </a:t>
            </a:r>
            <a:r>
              <a:rPr lang="en-US" sz="2000" b="1" dirty="0" err="1">
                <a:solidFill>
                  <a:srgbClr val="FCFCFC"/>
                </a:solidFill>
                <a:latin typeface="Arial"/>
              </a:rPr>
              <a:t>seuramme</a:t>
            </a:r>
            <a:r>
              <a:rPr lang="en-US" sz="2000" b="1" dirty="0">
                <a:solidFill>
                  <a:srgbClr val="FCFCFC"/>
                </a:solidFill>
                <a:latin typeface="Arial"/>
              </a:rPr>
              <a:t> </a:t>
            </a:r>
            <a:r>
              <a:rPr lang="en-US" sz="2000" b="1" dirty="0" err="1">
                <a:solidFill>
                  <a:srgbClr val="FCFCFC"/>
                </a:solidFill>
                <a:latin typeface="Arial"/>
              </a:rPr>
              <a:t>toimintaa</a:t>
            </a:r>
            <a:r>
              <a:rPr lang="en-US" sz="2000" b="1" dirty="0">
                <a:solidFill>
                  <a:srgbClr val="FCFCFC"/>
                </a:solidFill>
                <a:latin typeface="Arial"/>
              </a:rPr>
              <a:t> </a:t>
            </a:r>
            <a:r>
              <a:rPr lang="en-US" sz="2000" b="1" dirty="0" err="1">
                <a:solidFill>
                  <a:srgbClr val="FCFCFC"/>
                </a:solidFill>
                <a:latin typeface="Arial"/>
              </a:rPr>
              <a:t>voisi</a:t>
            </a:r>
            <a:r>
              <a:rPr lang="en-US" sz="2000" b="1" dirty="0">
                <a:solidFill>
                  <a:srgbClr val="FCFCFC"/>
                </a:solidFill>
                <a:latin typeface="Arial"/>
              </a:rPr>
              <a:t>/</a:t>
            </a:r>
            <a:r>
              <a:rPr lang="en-US" sz="2000" b="1" dirty="0" err="1">
                <a:solidFill>
                  <a:srgbClr val="FCFCFC"/>
                </a:solidFill>
                <a:latin typeface="Arial"/>
              </a:rPr>
              <a:t>pitäisi</a:t>
            </a:r>
            <a:r>
              <a:rPr lang="en-US" sz="2000" b="1" dirty="0">
                <a:solidFill>
                  <a:srgbClr val="FCFCFC"/>
                </a:solidFill>
                <a:latin typeface="Arial"/>
              </a:rPr>
              <a:t> </a:t>
            </a:r>
            <a:r>
              <a:rPr lang="en-US" sz="2000" b="1" dirty="0" err="1">
                <a:solidFill>
                  <a:srgbClr val="FCFCFC"/>
                </a:solidFill>
                <a:latin typeface="Arial"/>
              </a:rPr>
              <a:t>mielestäsi</a:t>
            </a:r>
            <a:r>
              <a:rPr lang="en-US" sz="2000" b="1" dirty="0">
                <a:solidFill>
                  <a:srgbClr val="FCFCFC"/>
                </a:solidFill>
                <a:latin typeface="Arial"/>
              </a:rPr>
              <a:t> </a:t>
            </a:r>
            <a:r>
              <a:rPr lang="en-US" sz="2000" b="1" dirty="0" err="1">
                <a:solidFill>
                  <a:srgbClr val="FCFCFC"/>
                </a:solidFill>
                <a:latin typeface="Arial"/>
              </a:rPr>
              <a:t>parantaa</a:t>
            </a:r>
            <a:r>
              <a:rPr lang="en-US" sz="2000" b="1" dirty="0">
                <a:solidFill>
                  <a:srgbClr val="FCFCFC"/>
                </a:solidFill>
                <a:latin typeface="Arial"/>
              </a:rPr>
              <a:t>? </a:t>
            </a:r>
          </a:p>
        </p:txBody>
      </p:sp>
      <p:sp>
        <p:nvSpPr>
          <p:cNvPr id="8" name="Content"/>
          <p:cNvSpPr>
            <a:spLocks noGrp="1"/>
          </p:cNvSpPr>
          <p:nvPr>
            <p:ph sz="quarter" idx="13"/>
          </p:nvPr>
        </p:nvSpPr>
        <p:spPr>
          <a:xfrm>
            <a:off x="609600" y="1557338"/>
            <a:ext cx="109728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FCFCFC"/>
                </a:solidFill>
                <a:latin typeface="Arial"/>
              </a:rPr>
              <a:t>-</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780000"/>
            <a:ext cx="10972800" cy="1143000"/>
          </a:xfrm>
        </p:spPr>
        <p:txBody>
          <a:bodyPr>
            <a:normAutofit/>
          </a:bodyPr>
          <a:lstStyle>
            <a:lvl1pPr>
              <a:defRPr baseline="0"/>
            </a:lvl1pPr>
          </a:lstStyle>
          <a:p>
            <a:pPr algn="l"/>
            <a:r>
              <a:rPr lang="en-US" sz="2800" b="1">
                <a:solidFill>
                  <a:srgbClr val="FFFFFF"/>
                </a:solidFill>
                <a:latin typeface="Arial"/>
              </a:rPr>
              <a:t>Kiitos!</a:t>
            </a:r>
          </a:p>
        </p:txBody>
      </p:sp>
      <p:sp>
        <p:nvSpPr>
          <p:cNvPr id="8" name="Text"/>
          <p:cNvSpPr>
            <a:spLocks noGrp="1"/>
          </p:cNvSpPr>
          <p:nvPr>
            <p:ph type="body" sz="quarter" idx="13" hasCustomPrompt="1"/>
          </p:nvPr>
        </p:nvSpPr>
        <p:spPr>
          <a:xfrm>
            <a:off x="609600" y="5013177"/>
            <a:ext cx="10972800" cy="720725"/>
          </a:xfrm>
        </p:spPr>
        <p:txBody>
          <a:bodyPr>
            <a:normAutofit/>
          </a:bodyPr>
          <a:lstStyle>
            <a:lvl1pPr marL="0" indent="0" algn="r">
              <a:buNone/>
              <a:defRPr/>
            </a:lvl1pPr>
          </a:lstStyle>
          <a:p>
            <a:pPr algn="l"/>
            <a:r>
              <a:rPr lang="en-US" sz="1400" b="0">
                <a:solidFill>
                  <a:srgbClr val="FFFFFF"/>
                </a:solidFill>
                <a:latin typeface="Arial"/>
              </a:rPr>
              <a:t>mervi.kilpikoski@salibandy.fi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12560"/>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609600" y="332656"/>
            <a:ext cx="10972800" cy="720080"/>
          </a:xfrm>
        </p:spPr>
        <p:txBody>
          <a:bodyPr>
            <a:normAutofit fontScale="90000"/>
          </a:bodyPr>
          <a:lstStyle>
            <a:lvl1pPr algn="l">
              <a:defRPr/>
            </a:lvl1pPr>
          </a:lstStyle>
          <a:p>
            <a:r>
              <a:rPr lang="en-US"/>
              <a:t> </a:t>
            </a:r>
            <a:endParaRPr lang="fi-FI" dirty="0"/>
          </a:p>
        </p:txBody>
      </p:sp>
      <p:sp>
        <p:nvSpPr>
          <p:cNvPr id="7" name="Text"/>
          <p:cNvSpPr>
            <a:spLocks noGrp="1"/>
          </p:cNvSpPr>
          <p:nvPr>
            <p:ph type="body" sz="quarter" idx="13"/>
          </p:nvPr>
        </p:nvSpPr>
        <p:spPr>
          <a:xfrm>
            <a:off x="609600" y="1125537"/>
            <a:ext cx="10972800" cy="540000"/>
          </a:xfrm>
        </p:spPr>
        <p:txBody>
          <a:bodyPr>
            <a:normAutofit/>
          </a:bodyPr>
          <a:lstStyle>
            <a:lvl1pPr marL="0" indent="0" algn="l">
              <a:buNone/>
              <a:defRPr baseline="0"/>
            </a:lvl1pPr>
          </a:lstStyle>
          <a:p>
            <a:r>
              <a:rPr lang="en-US" sz="1400" b="0">
                <a:solidFill>
                  <a:srgbClr val="FCFCFC"/>
                </a:solidFill>
                <a:latin typeface="Arial"/>
              </a:rPr>
              <a:t>Kuinka kauan olet ollut mukana seuran toiminnassa?</a:t>
            </a:r>
          </a:p>
        </p:txBody>
      </p:sp>
      <p:graphicFrame>
        <p:nvGraphicFramePr>
          <p:cNvPr id="8" name="Chart"/>
          <p:cNvGraphicFramePr>
            <a:graphicFrameLocks noGrp="1"/>
          </p:cNvGraphicFramePr>
          <p:nvPr/>
        </p:nvGraphicFramePr>
        <p:xfrm>
          <a:off x="609600" y="1773238"/>
          <a:ext cx="109728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Survey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urvey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8EADB77F3643A3459BD1177DCA3AFA88" ma:contentTypeVersion="15" ma:contentTypeDescription="Luo uusi asiakirja." ma:contentTypeScope="" ma:versionID="5043ba54ffdbecc605b6acc22de3f59f">
  <xsd:schema xmlns:xsd="http://www.w3.org/2001/XMLSchema" xmlns:xs="http://www.w3.org/2001/XMLSchema" xmlns:p="http://schemas.microsoft.com/office/2006/metadata/properties" xmlns:ns2="5c528d3f-0e18-4b5e-afaa-4d43a64264eb" xmlns:ns3="3078f911-5667-4e0c-be9f-9c869f87098e" targetNamespace="http://schemas.microsoft.com/office/2006/metadata/properties" ma:root="true" ma:fieldsID="677ae0668e0b216491604a4e836e9f9f" ns2:_="" ns3:_="">
    <xsd:import namespace="5c528d3f-0e18-4b5e-afaa-4d43a64264eb"/>
    <xsd:import namespace="3078f911-5667-4e0c-be9f-9c869f87098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528d3f-0e18-4b5e-afaa-4d43a64264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Kuvien tunnisteet" ma:readOnly="false" ma:fieldId="{5cf76f15-5ced-4ddc-b409-7134ff3c332f}" ma:taxonomyMulti="true" ma:sspId="f826edb2-9d9d-40ea-81f6-3dff688d559b"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078f911-5667-4e0c-be9f-9c869f87098e" elementFormDefault="qualified">
    <xsd:import namespace="http://schemas.microsoft.com/office/2006/documentManagement/types"/>
    <xsd:import namespace="http://schemas.microsoft.com/office/infopath/2007/PartnerControls"/>
    <xsd:element name="SharedWithUsers" ma:index="13"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Jakamisen tiedot" ma:internalName="SharedWithDetails" ma:readOnly="true">
      <xsd:simpleType>
        <xsd:restriction base="dms:Note">
          <xsd:maxLength value="255"/>
        </xsd:restriction>
      </xsd:simpleType>
    </xsd:element>
    <xsd:element name="TaxCatchAll" ma:index="19" nillable="true" ma:displayName="Taxonomy Catch All Column" ma:hidden="true" ma:list="{b01b9545-4d09-4616-8f35-69f0fc4a382b}" ma:internalName="TaxCatchAll" ma:showField="CatchAllData" ma:web="3078f911-5667-4e0c-be9f-9c869f87098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c528d3f-0e18-4b5e-afaa-4d43a64264eb">
      <Terms xmlns="http://schemas.microsoft.com/office/infopath/2007/PartnerControls"/>
    </lcf76f155ced4ddcb4097134ff3c332f>
    <TaxCatchAll xmlns="3078f911-5667-4e0c-be9f-9c869f87098e" xsi:nil="true"/>
  </documentManagement>
</p:properties>
</file>

<file path=customXml/itemProps1.xml><?xml version="1.0" encoding="utf-8"?>
<ds:datastoreItem xmlns:ds="http://schemas.openxmlformats.org/officeDocument/2006/customXml" ds:itemID="{6040E3A2-2902-4825-B0E1-A12F90723A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528d3f-0e18-4b5e-afaa-4d43a64264eb"/>
    <ds:schemaRef ds:uri="3078f911-5667-4e0c-be9f-9c869f8709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A8A096-C4FB-48D1-ACAF-F8B7DA749EF0}">
  <ds:schemaRefs>
    <ds:schemaRef ds:uri="http://schemas.microsoft.com/sharepoint/v3/contenttype/forms"/>
  </ds:schemaRefs>
</ds:datastoreItem>
</file>

<file path=customXml/itemProps3.xml><?xml version="1.0" encoding="utf-8"?>
<ds:datastoreItem xmlns:ds="http://schemas.openxmlformats.org/officeDocument/2006/customXml" ds:itemID="{3790F95A-3097-4073-BE51-60C4E422BD14}">
  <ds:schemaRefs>
    <ds:schemaRef ds:uri="http://schemas.microsoft.com/office/2006/metadata/properties"/>
    <ds:schemaRef ds:uri="http://schemas.microsoft.com/office/infopath/2007/PartnerControls"/>
    <ds:schemaRef ds:uri="5c528d3f-0e18-4b5e-afaa-4d43a64264eb"/>
    <ds:schemaRef ds:uri="3078f911-5667-4e0c-be9f-9c869f87098e"/>
  </ds:schemaRefs>
</ds:datastoreItem>
</file>

<file path=docProps/app.xml><?xml version="1.0" encoding="utf-8"?>
<Properties xmlns="http://schemas.openxmlformats.org/officeDocument/2006/extended-properties" xmlns:vt="http://schemas.openxmlformats.org/officeDocument/2006/docPropsVTypes">
  <Template/>
  <TotalTime>248</TotalTime>
  <Words>1588</Words>
  <Application>Microsoft Office PowerPoint</Application>
  <PresentationFormat>Laajakuva</PresentationFormat>
  <Paragraphs>206</Paragraphs>
  <Slides>89</Slides>
  <Notes>0</Notes>
  <HiddenSlides>0</HiddenSlides>
  <MMClips>0</MMClips>
  <ScaleCrop>false</ScaleCrop>
  <HeadingPairs>
    <vt:vector size="6" baseType="variant">
      <vt:variant>
        <vt:lpstr>Käytetyt fontit</vt:lpstr>
      </vt:variant>
      <vt:variant>
        <vt:i4>2</vt:i4>
      </vt:variant>
      <vt:variant>
        <vt:lpstr>Teema</vt:lpstr>
      </vt:variant>
      <vt:variant>
        <vt:i4>2</vt:i4>
      </vt:variant>
      <vt:variant>
        <vt:lpstr>Dian otsikot</vt:lpstr>
      </vt:variant>
      <vt:variant>
        <vt:i4>89</vt:i4>
      </vt:variant>
    </vt:vector>
  </HeadingPairs>
  <TitlesOfParts>
    <vt:vector size="93" baseType="lpstr">
      <vt:lpstr>Arial</vt:lpstr>
      <vt:lpstr>Calibri</vt:lpstr>
      <vt:lpstr>Surveypal</vt:lpstr>
      <vt:lpstr>1_Surveypal</vt:lpstr>
      <vt:lpstr>Elinvoimaiset salibandyseurat 2023 FB Factor</vt:lpstr>
      <vt:lpstr>Kyselyn tilastot </vt:lpstr>
      <vt:lpstr>PowerPoint-esitys</vt:lpstr>
      <vt:lpstr>PowerPoint-esitys</vt:lpstr>
      <vt:lpstr> </vt:lpstr>
      <vt:lpstr> </vt:lpstr>
      <vt:lpstr> </vt:lpstr>
      <vt:lpstr> </vt:lpstr>
      <vt:lpstr> </vt:lpstr>
      <vt:lpstr>PowerPoint-esitys</vt:lpstr>
      <vt:lpstr>Kuinka mukavaa seurassasi on pelata salibandya?</vt:lpstr>
      <vt:lpstr> </vt:lpstr>
      <vt:lpstr> </vt:lpstr>
      <vt:lpstr>Miksi pelaat juuri nykyisessä seurassasi salibandya? - Joku muu: mikä?</vt:lpstr>
      <vt:lpstr> </vt:lpstr>
      <vt:lpstr> </vt:lpstr>
      <vt:lpstr>Salibandyn pelaaminen seurassani on minulle sopivan hintaista.</vt:lpstr>
      <vt:lpstr> </vt:lpstr>
      <vt:lpstr> </vt:lpstr>
      <vt:lpstr>PowerPoint-esitys</vt:lpstr>
      <vt:lpstr>Jaksaminen ja viihtyminen seuran toiminnassa</vt:lpstr>
      <vt:lpstr>Seuran tapahtumat tukevat jaksamistani</vt:lpstr>
      <vt:lpstr>Minulla on hyvä mieli tapahtumien jälkeen</vt:lpstr>
      <vt:lpstr>Omat tehtäväni seurassa ovat mielekkäitä</vt:lpstr>
      <vt:lpstr>Tehtävieni määrä on sopiva</vt:lpstr>
      <vt:lpstr>Koen, että tekemiselläni seurassa on merkitystä</vt:lpstr>
      <vt:lpstr>Saan keskustella itselleni tärkeistä asioista ja osaltani kehittää seuran toimintaa</vt:lpstr>
      <vt:lpstr>Minulla on merkityksellisiä ihmissuhteita seurassa</vt:lpstr>
      <vt:lpstr>Ongelmatilanteissa tiedän, keneltä saan apua</vt:lpstr>
      <vt:lpstr>Koen, että saan tarvittaessa (riittävästi) tukea Salibandyliitolta</vt:lpstr>
      <vt:lpstr>Olen kiinnostunut jatkamaan nykyisessä roolissani/tehtävässäni</vt:lpstr>
      <vt:lpstr>PowerPoint-esitys</vt:lpstr>
      <vt:lpstr>Seuran valmennus</vt:lpstr>
      <vt:lpstr>Seuran valmennus</vt:lpstr>
      <vt:lpstr>Valmentajille/ohjaajille on tarjolla riittävästi ja sopivaa koulutusta</vt:lpstr>
      <vt:lpstr>Seurassa on riittävästi valmentajia/ohjaajia</vt:lpstr>
      <vt:lpstr>Seura tarjoaa valmentajille/ohjaajille riittävästi tukea</vt:lpstr>
      <vt:lpstr>Seurassa toimii sisäinen valmentajakoulutus tai valmentajien verkosto</vt:lpstr>
      <vt:lpstr>Valmentajat/ohjaajat ovat osaavia</vt:lpstr>
      <vt:lpstr>Seura ohjaa valmentajia/ohjaajia huomioimaan pelaajien yksilöllisiä tarpeita</vt:lpstr>
      <vt:lpstr>Pelaajat osallistuvat joukkueen toiminnan suunnitteluun</vt:lpstr>
      <vt:lpstr>Valmentajat/ohjaajat ovat koulutettuja</vt:lpstr>
      <vt:lpstr>Seuralla on yhtenäinen valmennuksen linja, joka auttaa valmentajia/ohjaajia valmennustehtävässä</vt:lpstr>
      <vt:lpstr>Pelaajien mielipiteillä on merkitystä seuran ja joukkueen toiminnan suunnittelussa</vt:lpstr>
      <vt:lpstr>PowerPoint-esitys</vt:lpstr>
      <vt:lpstr>Seuran johtaminen</vt:lpstr>
      <vt:lpstr>Seuran johtaminen</vt:lpstr>
      <vt:lpstr>Seurassa on riittävästi henkilöitä tarvittaviin tehtäviin</vt:lpstr>
      <vt:lpstr>Seurassa on ihmislähtöinen johtamistapa</vt:lpstr>
      <vt:lpstr>Uusia seuratoimijoita pyydetään aktiivisesti mukaan</vt:lpstr>
      <vt:lpstr>Seuratoimijat perehdytetään tehtäviinsä</vt:lpstr>
      <vt:lpstr>Seuratoimijoiden kanssa keskustellaan koulutushalukkuudesta ja -tarpeesta</vt:lpstr>
      <vt:lpstr>Seuratoimijoille tarjotaan tehtävään sopivaa koulutusta</vt:lpstr>
      <vt:lpstr>Seuratoimijat ovat osaavia</vt:lpstr>
      <vt:lpstr>Seurassa on yhdessä suunniteltu toimintatapa, miten toimitaan, kun seuratoimija tarvitsee tukea tehtäviensä hoitamiseen (erilaiset ongelmatilanteet, yllättävät haasteet omassa elämässä tmv.)</vt:lpstr>
      <vt:lpstr>Seuran/salibandyn arvot näkyvät konkreettisesti toiminnassa</vt:lpstr>
      <vt:lpstr>PowerPoint-esitys</vt:lpstr>
      <vt:lpstr>Seuran olosuhteet ja talous</vt:lpstr>
      <vt:lpstr>Seuran olosuhteet ja talous</vt:lpstr>
      <vt:lpstr>Harjoituksiin käytössä olevia tiloja on tarpeeksi</vt:lpstr>
      <vt:lpstr>Otteluissa käytettävät tilat ovat riittävät toimintamme taso huomioiden</vt:lpstr>
      <vt:lpstr>Otteluihin käytettävät tilat ovat turvallisia</vt:lpstr>
      <vt:lpstr>Olosuhteet mahdollistavat toimintamme kehittämisen</vt:lpstr>
      <vt:lpstr>Harrastuksen kustannukset ovat linjassa toimintamme tason kanssa</vt:lpstr>
      <vt:lpstr>Seuran talous on tasapainossa (ei mittavia tappioita tai ylijäämää edellisessä tilinpäätöksessä)</vt:lpstr>
      <vt:lpstr>Seurassa käytetään sähköisiä talouden hallinnan työvälineitä</vt:lpstr>
      <vt:lpstr>Seuran talous on ajan tasalla (tiedämme miten tulot ja menot ovat toteutuneet)</vt:lpstr>
      <vt:lpstr>Seurassa on keskitetty talousjärjestelmä (yksi pankkitili)</vt:lpstr>
      <vt:lpstr>Olemme aktiivinen toimija alueellamme/paikkakunnallamme</vt:lpstr>
      <vt:lpstr>PowerPoint-esitys</vt:lpstr>
      <vt:lpstr>Seuran toimintaympäristö / Vastuullisuus</vt:lpstr>
      <vt:lpstr>Seuran toimintaympäristö / Vastuullisuus</vt:lpstr>
      <vt:lpstr>Seurassa on huomioitu kiusaamisen ja epäasiallisen käytöksen ehkäisyä tukevat toimintatavat</vt:lpstr>
      <vt:lpstr>Seurassa on kokemusta kiusaamiseen ja epäasialliseen käytökseen puuttumisesta</vt:lpstr>
      <vt:lpstr>Seurassa kierrätetään varusteita</vt:lpstr>
      <vt:lpstr>Seurassa suositaan kimppakyytejä ja pidemmillä matkoilla kuljetaan yhdessä bussilla</vt:lpstr>
      <vt:lpstr>Teemme seurapromootioita (esim. some, kouluvierailut, tapahtumat, messut) saadaksemme uusia pelaajia ja toimihenkilöitä mukaan toimintaan</vt:lpstr>
      <vt:lpstr>Seuran toimintaan on helppo tulla mukaan</vt:lpstr>
      <vt:lpstr>Seurassa on määritelty toimintatapa, miten uudet toimijat/pelaajat vastaanotetaan toimintaan</vt:lpstr>
      <vt:lpstr>PowerPoint-esitys</vt:lpstr>
      <vt:lpstr>Kokonaiskeskiarvot</vt:lpstr>
      <vt:lpstr> </vt:lpstr>
      <vt:lpstr> </vt:lpstr>
      <vt:lpstr> </vt:lpstr>
      <vt:lpstr>Mikä seuramme toiminnassa on erityisen hyvää? (FB Factor 39)</vt:lpstr>
      <vt:lpstr>Mikä seuramme toiminnassa on erityisen hyvää? (FB Factor 39)</vt:lpstr>
      <vt:lpstr>Miten seuramme toimintaa voisi/pitäisi mielestäsi parantaa? (FB Factor 39)</vt:lpstr>
      <vt:lpstr>Miten seuramme toimintaa voisi/pitäisi mielestäsi parantaa? </vt:lpstr>
      <vt:lpstr>Kiitos!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surveypal2</dc:creator>
  <cp:lastModifiedBy>Mervi Kilpikoski</cp:lastModifiedBy>
  <cp:revision>45</cp:revision>
  <dcterms:created xsi:type="dcterms:W3CDTF">2012-05-09T09:21:34Z</dcterms:created>
  <dcterms:modified xsi:type="dcterms:W3CDTF">2023-03-12T11:00:55Z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0x0101008EADB77F3643A3459BD1177DCA3AFA88</vt:lpwstr>
  </property>
  <property fmtid="{D5CDD505-2E9C-101B-9397-08002B2CF9AE}" pid="3" name="MediaServiceImageTags">
    <vt:lpwstr/>
  </property>
</Properties>
</file>